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62" r:id="rId3"/>
    <p:sldId id="264" r:id="rId4"/>
    <p:sldId id="269" r:id="rId5"/>
    <p:sldId id="267" r:id="rId6"/>
    <p:sldId id="268" r:id="rId7"/>
    <p:sldId id="265" r:id="rId8"/>
    <p:sldId id="270" r:id="rId9"/>
    <p:sldId id="275" r:id="rId10"/>
    <p:sldId id="273" r:id="rId11"/>
    <p:sldId id="271" r:id="rId12"/>
    <p:sldId id="272" r:id="rId13"/>
    <p:sldId id="276" r:id="rId14"/>
    <p:sldId id="288" r:id="rId15"/>
    <p:sldId id="283" r:id="rId16"/>
    <p:sldId id="278" r:id="rId17"/>
    <p:sldId id="279" r:id="rId18"/>
    <p:sldId id="280" r:id="rId19"/>
    <p:sldId id="287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74" autoAdjust="0"/>
  </p:normalViewPr>
  <p:slideViewPr>
    <p:cSldViewPr>
      <p:cViewPr varScale="1">
        <p:scale>
          <a:sx n="64" d="100"/>
          <a:sy n="64" d="100"/>
        </p:scale>
        <p:origin x="-133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F7B8F-F174-4179-AB38-226D2B4E075C}" type="datetimeFigureOut">
              <a:rPr lang="zh-CN" altLang="en-US" smtClean="0"/>
              <a:t>2013/6/25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992ACE-4C49-4F9C-971B-61F6BF0BCE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37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TDs are just local hot spots and not space filling.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2ACE-4C49-4F9C-971B-61F6BF0BCE4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27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Alfven ratio and \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sigma_c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averaged over periods with TCSs are 0.32 and 0.6 respectively. The </a:t>
            </a:r>
            <a:r>
              <a:rPr lang="en-US" altLang="zh-CN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Alfvenic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correlations in the high speed wind get locally break. The magnetic energy is dominant. TCSs could originate from enhanced compressive slow mode waves, which has been found to be multi-scale embedded in the solar wind (Yao et al., 2011). That would involve normal ion Landau damping, which could be a likely mechanism for dissipation.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92ACE-4C49-4F9C-971B-61F6BF0BCE4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03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9376-08E4-4E07-A710-3C89A6BD04BD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49376-08E4-4E07-A710-3C89A6BD04BD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4200">
                <a:solidFill>
                  <a:srgbClr val="FF0000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973D4-CD07-4FA2-A45F-463F92FFDC3E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E3F47-670D-42C7-92FE-A6BF64BDFD2D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1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4423C-FE46-4657-83B5-3E81D18D3A85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24A9B-8CB8-4FD0-8DF5-29BDE4E23298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31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172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172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99629-F717-4F3E-968B-2F7ACB37BF36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9FE98-2BAE-407D-89D3-7AA618E014E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03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91CAF-9C1C-487E-A317-70124B07669D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4A6E0-3F1D-4156-8D7C-A228CA01842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4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F661E-8E6F-466F-A183-05E12D0C68CB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C5F2E-D8AB-4A91-AA60-4933B09FDA9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4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3CFAB-D09E-4032-BD72-39433B54B0A6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964AB-62D0-459E-8BE7-061683A02CC1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04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E8A8-369F-44A1-ABEE-436066832E2F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9C832-4DF8-4CF3-812D-AD9CDE7EC66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2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1027F-031A-4496-B8DE-BA1BDD76C5BA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4CBA-75F2-4D6E-8EEE-14FCC2D87E5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1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8AFC-01D1-4B8C-ACAE-9A70E32DA431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77955-B14D-426F-AA1E-6D21C5AA3BC4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2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64792-09DD-48BD-BF41-35253BCD8299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B318-6342-40DB-9898-C4B168A5A76B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42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D5E76-D5DC-40D7-87EB-5CB553D6DD64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3675C-3DD9-48BA-986F-7F058C98BC7E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7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43F5F6-0D97-490C-9193-352D60CB8460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D8B934-563D-4740-A09F-609B8F1FAE87}" type="slidenum">
              <a:rPr lang="en-US" altLang="zh-C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1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1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1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1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61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048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1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67572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>
          <a:xfrm>
            <a:off x="179512" y="1577880"/>
            <a:ext cx="8784976" cy="1920875"/>
          </a:xfrm>
        </p:spPr>
        <p:txBody>
          <a:bodyPr/>
          <a:lstStyle/>
          <a:p>
            <a:r>
              <a:rPr lang="en-US" altLang="zh-CN" sz="2800" kern="1200" dirty="0">
                <a:solidFill>
                  <a:srgbClr val="FFFF00"/>
                </a:solidFill>
                <a:effectLst/>
                <a:latin typeface="Calibri"/>
              </a:rPr>
              <a:t>On Intermittent Turbulence Heating of the Solar </a:t>
            </a:r>
            <a:r>
              <a:rPr lang="en-US" altLang="zh-CN" sz="2800" kern="1200" dirty="0" smtClean="0">
                <a:solidFill>
                  <a:srgbClr val="FFFF00"/>
                </a:solidFill>
                <a:effectLst/>
                <a:latin typeface="Calibri"/>
              </a:rPr>
              <a:t>Wind </a:t>
            </a:r>
            <a:br>
              <a:rPr lang="en-US" altLang="zh-CN" sz="2800" kern="1200" dirty="0" smtClean="0">
                <a:solidFill>
                  <a:srgbClr val="FFFF00"/>
                </a:solidFill>
                <a:effectLst/>
                <a:latin typeface="Calibri"/>
              </a:rPr>
            </a:br>
            <a:r>
              <a:rPr lang="en-US" altLang="zh-CN" sz="3200" kern="1200" dirty="0" smtClean="0">
                <a:solidFill>
                  <a:srgbClr val="FFFF00"/>
                </a:solidFill>
                <a:effectLst/>
                <a:latin typeface="Calibri"/>
              </a:rPr>
              <a:t>- </a:t>
            </a:r>
            <a:r>
              <a:rPr lang="en-US" altLang="zh-CN" sz="2800" kern="1200" dirty="0" smtClean="0">
                <a:solidFill>
                  <a:srgbClr val="FFFF00"/>
                </a:solidFill>
                <a:effectLst/>
                <a:latin typeface="Calibri"/>
              </a:rPr>
              <a:t>Differences </a:t>
            </a:r>
            <a:r>
              <a:rPr lang="en-US" altLang="zh-CN" sz="2800" kern="1200" dirty="0">
                <a:solidFill>
                  <a:srgbClr val="FFFF00"/>
                </a:solidFill>
                <a:effectLst/>
                <a:latin typeface="Calibri"/>
              </a:rPr>
              <a:t>between Tangential and Rotational Discontinuities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sz="quarter" idx="1"/>
          </p:nvPr>
        </p:nvSpPr>
        <p:spPr>
          <a:xfrm>
            <a:off x="755576" y="3692624"/>
            <a:ext cx="7632848" cy="17526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2400" b="1" kern="1200" dirty="0">
                <a:effectLst/>
                <a:latin typeface="Calibri"/>
              </a:rPr>
              <a:t>Wang, </a:t>
            </a:r>
            <a:r>
              <a:rPr lang="en-US" altLang="zh-CN" sz="2400" b="1" kern="1200" dirty="0" smtClean="0">
                <a:effectLst/>
                <a:latin typeface="Calibri"/>
              </a:rPr>
              <a:t>X.</a:t>
            </a:r>
            <a:r>
              <a:rPr lang="en-US" altLang="zh-CN" sz="2400" b="1" kern="1200" baseline="30000" dirty="0" smtClean="0">
                <a:effectLst/>
                <a:latin typeface="Calibri"/>
              </a:rPr>
              <a:t>1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 err="1">
                <a:effectLst/>
                <a:latin typeface="Calibri"/>
              </a:rPr>
              <a:t>Tu</a:t>
            </a:r>
            <a:r>
              <a:rPr lang="en-US" altLang="zh-CN" sz="2400" b="1" kern="1200" dirty="0">
                <a:effectLst/>
                <a:latin typeface="Calibri"/>
              </a:rPr>
              <a:t>, C. </a:t>
            </a:r>
            <a:r>
              <a:rPr lang="en-US" altLang="zh-CN" sz="2400" b="1" kern="1200" dirty="0" smtClean="0">
                <a:effectLst/>
                <a:latin typeface="Calibri"/>
              </a:rPr>
              <a:t>Y.</a:t>
            </a:r>
            <a:r>
              <a:rPr lang="en-US" altLang="zh-CN" sz="2400" b="1" kern="1200" baseline="30000" dirty="0">
                <a:effectLst/>
                <a:latin typeface="Calibri"/>
              </a:rPr>
              <a:t>1,3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>
                <a:effectLst/>
                <a:latin typeface="Calibri"/>
              </a:rPr>
              <a:t>He, J. </a:t>
            </a:r>
            <a:r>
              <a:rPr lang="en-US" altLang="zh-CN" sz="2400" b="1" kern="1200" dirty="0" smtClean="0">
                <a:effectLst/>
                <a:latin typeface="Calibri"/>
              </a:rPr>
              <a:t>S.</a:t>
            </a:r>
            <a:r>
              <a:rPr lang="en-US" altLang="zh-CN" sz="2400" b="1" kern="1200" baseline="30000" dirty="0">
                <a:effectLst/>
                <a:latin typeface="Calibri"/>
              </a:rPr>
              <a:t>1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 err="1">
                <a:effectLst/>
                <a:latin typeface="Calibri"/>
              </a:rPr>
              <a:t>Marsch</a:t>
            </a:r>
            <a:r>
              <a:rPr lang="en-US" altLang="zh-CN" sz="2400" b="1" kern="1200" dirty="0">
                <a:effectLst/>
                <a:latin typeface="Calibri"/>
              </a:rPr>
              <a:t>, </a:t>
            </a:r>
            <a:r>
              <a:rPr lang="en-US" altLang="zh-CN" sz="2400" b="1" kern="1200" dirty="0" smtClean="0">
                <a:effectLst/>
                <a:latin typeface="Calibri"/>
              </a:rPr>
              <a:t>E.</a:t>
            </a:r>
            <a:r>
              <a:rPr lang="en-US" altLang="zh-CN" sz="2400" b="1" kern="1200" baseline="30000" dirty="0">
                <a:effectLst/>
                <a:latin typeface="Calibri"/>
              </a:rPr>
              <a:t>2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>
                <a:effectLst/>
                <a:latin typeface="Calibri"/>
              </a:rPr>
              <a:t>Wang, L. </a:t>
            </a:r>
            <a:r>
              <a:rPr lang="en-US" altLang="zh-CN" sz="2400" b="1" kern="1200" dirty="0" smtClean="0">
                <a:effectLst/>
                <a:latin typeface="Calibri"/>
              </a:rPr>
              <a:t>H.</a:t>
            </a:r>
            <a:r>
              <a:rPr lang="en-US" altLang="zh-CN" sz="2400" b="1" kern="1200" baseline="30000" dirty="0">
                <a:effectLst/>
                <a:latin typeface="Calibri"/>
              </a:rPr>
              <a:t>1</a:t>
            </a:r>
          </a:p>
          <a:p>
            <a:pPr lvl="0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2400" b="1" kern="1200" dirty="0" smtClean="0">
                <a:effectLst/>
                <a:latin typeface="Calibri"/>
              </a:rPr>
              <a:t>June, </a:t>
            </a:r>
            <a:r>
              <a:rPr lang="en-US" altLang="zh-CN" sz="2400" b="1" kern="1200" dirty="0">
                <a:effectLst/>
                <a:latin typeface="Calibri"/>
              </a:rPr>
              <a:t>2013</a:t>
            </a:r>
            <a:endParaRPr lang="zh-CN" altLang="en-US" sz="2400" b="1" kern="1200" dirty="0">
              <a:effectLst/>
              <a:latin typeface="Calibri"/>
            </a:endParaRP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endParaRPr lang="en-US" altLang="zh-CN" sz="1100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1 School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of Earth and Space Sciences, Peking University, 100871 Beijing, China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Division for Extraterrestrial Physics, Christian </a:t>
            </a:r>
            <a:r>
              <a:rPr lang="en-US" altLang="zh-CN" sz="1600" b="1" i="1" kern="1200" dirty="0" err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Albrechts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University at </a:t>
            </a: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Kiel,D-24118 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 Kiel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, Germany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chuanyitu@pku.edu.cn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77955-B14D-426F-AA1E-6D21C5AA3BC4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3C108D-A6FF-4FF2-A482-EAD1CB0E86C6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987824" y="6237312"/>
            <a:ext cx="3399656" cy="476250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7" name="Picture 2" descr="C:\Users\WangXin\Desktop\imag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6" t="15525" r="29595" b="61096"/>
          <a:stretch/>
        </p:blipFill>
        <p:spPr bwMode="auto">
          <a:xfrm>
            <a:off x="7528143" y="0"/>
            <a:ext cx="1615857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工作\2013贺年片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"/>
            <a:ext cx="1614959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96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The Definition of Relative Increment of </a:t>
            </a:r>
            <a:r>
              <a:rPr lang="en-US" altLang="zh-CN" sz="2800" dirty="0" err="1" smtClean="0"/>
              <a:t>Tp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——</a:t>
            </a:r>
            <a:r>
              <a:rPr lang="el-GR" altLang="zh-CN" sz="2800" dirty="0" smtClean="0"/>
              <a:t>Δ</a:t>
            </a:r>
            <a:r>
              <a:rPr lang="en-US" altLang="zh-CN" sz="2800" dirty="0" err="1" smtClean="0"/>
              <a:t>Tp</a:t>
            </a:r>
            <a:r>
              <a:rPr lang="en-US" altLang="zh-CN" sz="2800" dirty="0" smtClean="0"/>
              <a:t>/</a:t>
            </a:r>
            <a:r>
              <a:rPr lang="en-US" altLang="zh-CN" sz="2800" dirty="0" err="1" smtClean="0"/>
              <a:t>Tp</a:t>
            </a:r>
            <a:endParaRPr lang="zh-CN" altLang="en-US" sz="28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027F-031A-4496-B8DE-BA1BDD76C5BA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234CBA-75F2-4D6E-8EEE-14FCC2D87E56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475656" y="2335991"/>
            <a:ext cx="6499724" cy="1465938"/>
            <a:chOff x="1475656" y="2335991"/>
            <a:chExt cx="6499724" cy="1465938"/>
          </a:xfrm>
        </p:grpSpPr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1475656" y="2335991"/>
              <a:ext cx="6499724" cy="1465938"/>
              <a:chOff x="100137" y="1603022"/>
              <a:chExt cx="4183831" cy="943615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678" b="77941"/>
              <a:stretch/>
            </p:blipFill>
            <p:spPr bwMode="auto">
              <a:xfrm>
                <a:off x="100137" y="1603022"/>
                <a:ext cx="4183831" cy="553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2658"/>
              <a:stretch/>
            </p:blipFill>
            <p:spPr bwMode="auto">
              <a:xfrm>
                <a:off x="100137" y="2155434"/>
                <a:ext cx="4183831" cy="3912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9" name="直接连接符 8"/>
            <p:cNvCxnSpPr/>
            <p:nvPr/>
          </p:nvCxnSpPr>
          <p:spPr>
            <a:xfrm>
              <a:off x="4860032" y="2924944"/>
              <a:ext cx="720080" cy="0"/>
            </a:xfrm>
            <a:prstGeom prst="line">
              <a:avLst/>
            </a:prstGeom>
            <a:ln w="28575"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4860032" y="2387021"/>
              <a:ext cx="720080" cy="14304"/>
            </a:xfrm>
            <a:prstGeom prst="line">
              <a:avLst/>
            </a:prstGeom>
            <a:ln w="28575">
              <a:solidFill>
                <a:schemeClr val="bg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 flipV="1">
              <a:off x="5436096" y="2541828"/>
              <a:ext cx="432048" cy="106638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组合 13"/>
            <p:cNvGrpSpPr/>
            <p:nvPr/>
          </p:nvGrpSpPr>
          <p:grpSpPr>
            <a:xfrm>
              <a:off x="5364088" y="2409599"/>
              <a:ext cx="72008" cy="515345"/>
              <a:chOff x="3059832" y="2409599"/>
              <a:chExt cx="0" cy="227313"/>
            </a:xfrm>
          </p:grpSpPr>
          <p:cxnSp>
            <p:nvCxnSpPr>
              <p:cNvPr id="12" name="直接箭头连接符 11"/>
              <p:cNvCxnSpPr/>
              <p:nvPr/>
            </p:nvCxnSpPr>
            <p:spPr>
              <a:xfrm>
                <a:off x="3059832" y="2420888"/>
                <a:ext cx="0" cy="216024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 flipV="1">
                <a:off x="3059832" y="2409599"/>
                <a:ext cx="0" cy="152400"/>
              </a:xfrm>
              <a:prstGeom prst="straightConnector1">
                <a:avLst/>
              </a:prstGeom>
              <a:ln w="28575">
                <a:solidFill>
                  <a:schemeClr val="bg2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/>
            <p:cNvSpPr txBox="1"/>
            <p:nvPr/>
          </p:nvSpPr>
          <p:spPr>
            <a:xfrm>
              <a:off x="5855585" y="2348880"/>
              <a:ext cx="6270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altLang="zh-CN" b="1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Δ</a:t>
              </a:r>
              <a:r>
                <a:rPr lang="en-US" altLang="zh-CN" b="1" dirty="0" err="1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Tp</a:t>
              </a:r>
              <a:endParaRPr lang="zh-CN" altLang="en-US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5541971" y="2924944"/>
              <a:ext cx="502641" cy="422756"/>
            </a:xfrm>
            <a:prstGeom prst="straightConnector1">
              <a:avLst/>
            </a:prstGeom>
            <a:ln w="28575">
              <a:solidFill>
                <a:schemeClr val="bg2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940152" y="3284984"/>
              <a:ext cx="471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Tp</a:t>
              </a:r>
              <a:endParaRPr lang="zh-CN" altLang="en-US" b="1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5087345" y="2387021"/>
            <a:ext cx="0" cy="807161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9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The Distribution of </a:t>
            </a:r>
            <a:r>
              <a:rPr lang="el-GR" altLang="zh-CN" sz="3200" dirty="0"/>
              <a:t>Δ</a:t>
            </a:r>
            <a:r>
              <a:rPr lang="en-US" altLang="zh-CN" sz="3200" dirty="0" err="1" smtClean="0"/>
              <a:t>Tp</a:t>
            </a:r>
            <a:r>
              <a:rPr lang="en-US" altLang="zh-CN" sz="3200" dirty="0" smtClean="0"/>
              <a:t>/</a:t>
            </a:r>
            <a:r>
              <a:rPr lang="en-US" altLang="zh-CN" sz="3200" dirty="0" err="1" smtClean="0"/>
              <a:t>Tp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——RDs</a:t>
            </a:r>
            <a:endParaRPr lang="zh-CN" altLang="en-US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t="10972" r="2329" b="5269"/>
          <a:stretch/>
        </p:blipFill>
        <p:spPr bwMode="auto">
          <a:xfrm>
            <a:off x="1111411" y="1436581"/>
            <a:ext cx="6738258" cy="389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矩形 9"/>
          <p:cNvSpPr/>
          <p:nvPr/>
        </p:nvSpPr>
        <p:spPr>
          <a:xfrm>
            <a:off x="611560" y="5541039"/>
            <a:ext cx="7920880" cy="1200329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RD-type intermittent structures have no convincing heating effect on the local solar wind plasma with &lt;</a:t>
            </a:r>
            <a:r>
              <a:rPr lang="el-GR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Δ</a:t>
            </a:r>
            <a:r>
              <a:rPr lang="en-US" altLang="zh-CN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Tp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US" altLang="zh-CN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Tp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0.0 and the standard deviation </a:t>
            </a:r>
            <a:r>
              <a:rPr lang="el-GR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σ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=0.04.</a:t>
            </a:r>
            <a:endParaRPr lang="en-US" altLang="zh-C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1926740"/>
            <a:ext cx="3286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&lt;</a:t>
            </a:r>
            <a:r>
              <a:rPr lang="el-GR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altLang="zh-CN" sz="2400" b="1" dirty="0" err="1" smtClean="0">
                <a:solidFill>
                  <a:schemeClr val="tx2">
                    <a:lumMod val="50000"/>
                  </a:schemeClr>
                </a:solidFill>
              </a:rPr>
              <a:t>Tp</a:t>
            </a: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altLang="zh-CN" sz="2400" b="1" dirty="0" err="1" smtClean="0">
                <a:solidFill>
                  <a:schemeClr val="tx2">
                    <a:lumMod val="50000"/>
                  </a:schemeClr>
                </a:solidFill>
              </a:rPr>
              <a:t>Tp</a:t>
            </a: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&gt; = 0.0±0.04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515693" y="2622164"/>
            <a:ext cx="702184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6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9"/>
          <p:cNvSpPr txBox="1">
            <a:spLocks/>
          </p:cNvSpPr>
          <p:nvPr/>
        </p:nvSpPr>
        <p:spPr>
          <a:xfrm>
            <a:off x="457200" y="304800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altLang="zh-CN" sz="3200" dirty="0" smtClean="0"/>
              <a:t>The Distribution of </a:t>
            </a:r>
            <a:r>
              <a:rPr lang="el-GR" altLang="zh-CN" sz="3200" dirty="0" smtClean="0"/>
              <a:t>Δ</a:t>
            </a:r>
            <a:r>
              <a:rPr lang="en-US" altLang="zh-CN" sz="3200" dirty="0" err="1" smtClean="0"/>
              <a:t>Tp</a:t>
            </a:r>
            <a:r>
              <a:rPr lang="en-US" altLang="zh-CN" sz="3200" dirty="0" smtClean="0"/>
              <a:t>/</a:t>
            </a:r>
            <a:r>
              <a:rPr lang="en-US" altLang="zh-CN" sz="3200" dirty="0" err="1" smtClean="0"/>
              <a:t>Tp</a:t>
            </a: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r>
              <a:rPr lang="en-US" altLang="zh-CN" sz="3200" dirty="0" smtClean="0"/>
              <a:t>——TDs</a:t>
            </a:r>
            <a:endParaRPr lang="zh-CN" altLang="en-US" sz="3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t="10773" r="3011" b="4684"/>
          <a:stretch/>
        </p:blipFill>
        <p:spPr bwMode="auto">
          <a:xfrm>
            <a:off x="1310173" y="1436583"/>
            <a:ext cx="6455228" cy="392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矩形 13"/>
          <p:cNvSpPr/>
          <p:nvPr/>
        </p:nvSpPr>
        <p:spPr>
          <a:xfrm>
            <a:off x="611560" y="5541039"/>
            <a:ext cx="7920880" cy="1200329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heating effect of the TD-type intermittent structures is very clear with &lt;</a:t>
            </a:r>
            <a:r>
              <a:rPr lang="el-GR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Δ</a:t>
            </a:r>
            <a:r>
              <a:rPr lang="en-US" altLang="zh-CN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Tp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US" altLang="zh-CN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Tp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&gt; 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0.04 and the standard deviation </a:t>
            </a:r>
            <a:r>
              <a:rPr lang="el-GR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σ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=0.07.</a:t>
            </a:r>
            <a:endParaRPr lang="en-US" altLang="zh-CN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683375" y="3215789"/>
            <a:ext cx="806118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9712" y="1933230"/>
            <a:ext cx="3430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&lt;</a:t>
            </a:r>
            <a:r>
              <a:rPr lang="el-GR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Δ</a:t>
            </a:r>
            <a:r>
              <a:rPr lang="en-US" altLang="zh-CN" sz="2400" b="1" dirty="0" err="1" smtClean="0">
                <a:solidFill>
                  <a:schemeClr val="tx2">
                    <a:lumMod val="50000"/>
                  </a:schemeClr>
                </a:solidFill>
              </a:rPr>
              <a:t>Tp</a:t>
            </a: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altLang="zh-CN" sz="2400" b="1" dirty="0" err="1" smtClean="0">
                <a:solidFill>
                  <a:schemeClr val="tx2">
                    <a:lumMod val="50000"/>
                  </a:schemeClr>
                </a:solidFill>
              </a:rPr>
              <a:t>Tp</a:t>
            </a:r>
            <a:r>
              <a:rPr lang="en-US" altLang="zh-CN" sz="2400" b="1" dirty="0" smtClean="0">
                <a:solidFill>
                  <a:schemeClr val="tx2">
                    <a:lumMod val="50000"/>
                  </a:schemeClr>
                </a:solidFill>
              </a:rPr>
              <a:t>&gt; = 0.04±0.07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1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008" y="961701"/>
            <a:ext cx="4340543" cy="55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63" y="937258"/>
            <a:ext cx="4359736" cy="555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28AFC-01D1-4B8C-ACAE-9A70E32DA431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77955-B14D-426F-AA1E-6D21C5AA3BC4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457200" y="6896"/>
            <a:ext cx="82296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宋体" pitchFamily="2" charset="-122"/>
              </a:defRPr>
            </a:lvl9pPr>
          </a:lstStyle>
          <a:p>
            <a:r>
              <a:rPr lang="en-US" altLang="zh-CN" sz="2800" dirty="0" smtClean="0"/>
              <a:t>Superposed Epoch Analysis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534841" y="476672"/>
            <a:ext cx="2084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EDs (10.6%)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125731" y="476672"/>
            <a:ext cx="1938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NDs (1.1%)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510625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b="1" dirty="0" smtClean="0">
                <a:solidFill>
                  <a:schemeClr val="bg1"/>
                </a:solidFill>
              </a:rPr>
              <a:t>Δ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T/T ~ 7%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20272" y="1527175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400" b="1" dirty="0" smtClean="0">
                <a:solidFill>
                  <a:schemeClr val="bg1"/>
                </a:solidFill>
              </a:rPr>
              <a:t>Δ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T/T ~ 8%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4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/>
              <a:t>TDs are found to be associated with the local plasma heating (</a:t>
            </a:r>
            <a:r>
              <a:rPr lang="el-GR" altLang="zh-CN" sz="2800" dirty="0"/>
              <a:t>Δ</a:t>
            </a:r>
            <a:r>
              <a:rPr lang="en-US" altLang="zh-CN" sz="2800" dirty="0"/>
              <a:t>T/T</a:t>
            </a:r>
            <a:r>
              <a:rPr lang="zh-CN" altLang="en-US" sz="2800" dirty="0"/>
              <a:t>≈</a:t>
            </a:r>
            <a:r>
              <a:rPr lang="en-US" altLang="zh-CN" sz="2800" dirty="0"/>
              <a:t>15%). But they are just </a:t>
            </a:r>
            <a:r>
              <a:rPr lang="en-US" altLang="zh-CN" sz="2800" dirty="0" smtClean="0"/>
              <a:t>1.8% </a:t>
            </a:r>
            <a:r>
              <a:rPr lang="en-US" altLang="zh-CN" sz="2800" dirty="0"/>
              <a:t>of the intermittency, and thus would not be a major source of the solar bulk wind heating.</a:t>
            </a:r>
          </a:p>
          <a:p>
            <a:r>
              <a:rPr lang="en-US" altLang="zh-CN" sz="2800" dirty="0"/>
              <a:t>For RDs, which take up 86.5% of the intermittency, no convincing evidence of local changes in the intrinsic thermal plasma parameters is found. Therefore, they are not the major source of solar wind heating, </a:t>
            </a:r>
            <a:r>
              <a:rPr lang="en-US" altLang="zh-CN" sz="2800" dirty="0" smtClean="0"/>
              <a:t>neither.</a:t>
            </a:r>
          </a:p>
          <a:p>
            <a:r>
              <a:rPr lang="en-US" altLang="zh-CN" sz="2800" dirty="0" smtClean="0"/>
              <a:t>Moreover, EDs and NDs have sight heating effect on the local solar wind plasma.</a:t>
            </a:r>
            <a:endParaRPr lang="en-US" altLang="zh-CN" sz="2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1CAF-9C1C-487E-A317-70124B07669D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FFFFFF"/>
                </a:solidFill>
              </a:rPr>
              <a:t>Kennebunkport 2013</a:t>
            </a:r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6949" y="5842940"/>
            <a:ext cx="4929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Wang et al., 2013, submitted to </a:t>
            </a:r>
            <a:r>
              <a:rPr lang="en-US" altLang="zh-CN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ApJL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2135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>
          <a:xfrm>
            <a:off x="251520" y="1543149"/>
            <a:ext cx="8640960" cy="1920875"/>
          </a:xfrm>
        </p:spPr>
        <p:txBody>
          <a:bodyPr/>
          <a:lstStyle/>
          <a:p>
            <a:r>
              <a:rPr lang="en-US" altLang="zh-CN" sz="4000" kern="1200" dirty="0" smtClean="0">
                <a:solidFill>
                  <a:srgbClr val="FFFF00"/>
                </a:solidFill>
                <a:effectLst/>
                <a:latin typeface="Calibri"/>
              </a:rPr>
              <a:t>A Pure Large-Amplitude Alfven Wave</a:t>
            </a:r>
            <a:br>
              <a:rPr lang="en-US" altLang="zh-CN" sz="4000" kern="1200" dirty="0" smtClean="0">
                <a:solidFill>
                  <a:srgbClr val="FFFF00"/>
                </a:solidFill>
                <a:effectLst/>
                <a:latin typeface="Calibri"/>
              </a:rPr>
            </a:br>
            <a:r>
              <a:rPr lang="en-US" altLang="zh-CN" sz="4000" kern="1200" dirty="0" smtClean="0">
                <a:solidFill>
                  <a:srgbClr val="FFFF00"/>
                </a:solidFill>
                <a:effectLst/>
                <a:latin typeface="Calibri"/>
              </a:rPr>
              <a:t>Observed by WIND Spacecraft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sz="quarter" idx="1"/>
          </p:nvPr>
        </p:nvSpPr>
        <p:spPr>
          <a:xfrm>
            <a:off x="755576" y="3692624"/>
            <a:ext cx="7632848" cy="17526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2400" b="1" kern="1200" dirty="0">
                <a:effectLst/>
                <a:latin typeface="Calibri"/>
              </a:rPr>
              <a:t>Wang, </a:t>
            </a:r>
            <a:r>
              <a:rPr lang="en-US" altLang="zh-CN" sz="2400" b="1" kern="1200" dirty="0" smtClean="0">
                <a:effectLst/>
                <a:latin typeface="Calibri"/>
              </a:rPr>
              <a:t>X.</a:t>
            </a:r>
            <a:r>
              <a:rPr lang="en-US" altLang="zh-CN" sz="2400" b="1" kern="1200" baseline="30000" dirty="0" smtClean="0">
                <a:effectLst/>
                <a:latin typeface="Calibri"/>
              </a:rPr>
              <a:t>1</a:t>
            </a:r>
            <a:r>
              <a:rPr lang="en-US" altLang="zh-CN" sz="2400" b="1" kern="1200" dirty="0" smtClean="0">
                <a:effectLst/>
                <a:latin typeface="Calibri"/>
              </a:rPr>
              <a:t>, He</a:t>
            </a:r>
            <a:r>
              <a:rPr lang="en-US" altLang="zh-CN" sz="2400" b="1" kern="1200" dirty="0">
                <a:effectLst/>
                <a:latin typeface="Calibri"/>
              </a:rPr>
              <a:t>, J. </a:t>
            </a:r>
            <a:r>
              <a:rPr lang="en-US" altLang="zh-CN" sz="2400" b="1" kern="1200" dirty="0" smtClean="0">
                <a:effectLst/>
                <a:latin typeface="Calibri"/>
              </a:rPr>
              <a:t>S.</a:t>
            </a:r>
            <a:r>
              <a:rPr lang="en-US" altLang="zh-CN" sz="2400" b="1" kern="1200" baseline="30000" dirty="0">
                <a:effectLst/>
                <a:latin typeface="Calibri"/>
              </a:rPr>
              <a:t>1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 err="1">
                <a:effectLst/>
                <a:latin typeface="Calibri"/>
              </a:rPr>
              <a:t>Tu</a:t>
            </a:r>
            <a:r>
              <a:rPr lang="en-US" altLang="zh-CN" sz="2400" b="1" kern="1200" dirty="0">
                <a:effectLst/>
                <a:latin typeface="Calibri"/>
              </a:rPr>
              <a:t>, C. </a:t>
            </a:r>
            <a:r>
              <a:rPr lang="en-US" altLang="zh-CN" sz="2400" b="1" kern="1200" dirty="0" smtClean="0">
                <a:effectLst/>
                <a:latin typeface="Calibri"/>
              </a:rPr>
              <a:t>Y.</a:t>
            </a:r>
            <a:r>
              <a:rPr lang="en-US" altLang="zh-CN" sz="2400" b="1" kern="1200" baseline="30000" dirty="0" smtClean="0">
                <a:effectLst/>
                <a:latin typeface="Calibri"/>
              </a:rPr>
              <a:t>1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 err="1">
                <a:effectLst/>
                <a:latin typeface="Calibri"/>
              </a:rPr>
              <a:t>Marsch</a:t>
            </a:r>
            <a:r>
              <a:rPr lang="en-US" altLang="zh-CN" sz="2400" b="1" kern="1200" dirty="0">
                <a:effectLst/>
                <a:latin typeface="Calibri"/>
              </a:rPr>
              <a:t>, </a:t>
            </a:r>
            <a:r>
              <a:rPr lang="en-US" altLang="zh-CN" sz="2400" b="1" kern="1200" dirty="0" smtClean="0">
                <a:effectLst/>
                <a:latin typeface="Calibri"/>
              </a:rPr>
              <a:t>E.</a:t>
            </a:r>
            <a:r>
              <a:rPr lang="en-US" altLang="zh-CN" sz="2400" b="1" kern="1200" baseline="30000" dirty="0">
                <a:effectLst/>
                <a:latin typeface="Calibri"/>
              </a:rPr>
              <a:t>2</a:t>
            </a:r>
            <a:r>
              <a:rPr lang="en-US" altLang="zh-CN" sz="2400" b="1" kern="1200" dirty="0" smtClean="0">
                <a:effectLst/>
                <a:latin typeface="Calibri"/>
              </a:rPr>
              <a:t>, Zhang, L</a:t>
            </a:r>
            <a:r>
              <a:rPr lang="en-US" altLang="zh-CN" sz="2400" b="1" kern="1200" baseline="30000" dirty="0" smtClean="0">
                <a:effectLst/>
                <a:latin typeface="Calibri"/>
              </a:rPr>
              <a:t>1</a:t>
            </a:r>
            <a:endParaRPr lang="en-US" altLang="zh-CN" sz="2400" b="1" kern="1200" baseline="30000" dirty="0">
              <a:effectLst/>
              <a:latin typeface="Calibri"/>
            </a:endParaRPr>
          </a:p>
          <a:p>
            <a:pPr lvl="0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2400" b="1" kern="1200" dirty="0" smtClean="0">
                <a:effectLst/>
                <a:latin typeface="Calibri"/>
              </a:rPr>
              <a:t>June, </a:t>
            </a:r>
            <a:r>
              <a:rPr lang="en-US" altLang="zh-CN" sz="2400" b="1" kern="1200" dirty="0">
                <a:effectLst/>
                <a:latin typeface="Calibri"/>
              </a:rPr>
              <a:t>2013</a:t>
            </a:r>
            <a:endParaRPr lang="zh-CN" altLang="en-US" sz="2400" b="1" kern="1200" dirty="0">
              <a:effectLst/>
              <a:latin typeface="Calibri"/>
            </a:endParaRP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endParaRPr lang="en-US" altLang="zh-CN" sz="1100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1 School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of Earth and Space Sciences, Peking University, 100871 Beijing, China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Division for Extraterrestrial Physics, Christian </a:t>
            </a:r>
            <a:r>
              <a:rPr lang="en-US" altLang="zh-CN" sz="1600" b="1" i="1" kern="1200" dirty="0" err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Albrechts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University at </a:t>
            </a: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Kiel,D-24118 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 Kiel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Germany</a:t>
            </a:r>
            <a:endParaRPr lang="en-US" altLang="zh-CN" sz="1600" b="1" i="1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77955-B14D-426F-AA1E-6D21C5AA3BC4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 altLang="zh-CN" dirty="0">
              <a:solidFill>
                <a:srgbClr val="FFFFFF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3C108D-A6FF-4FF2-A482-EAD1CB0E86C6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987824" y="6237312"/>
            <a:ext cx="3399656" cy="476250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WangXin\Desktop\imag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6" t="15525" r="29595" b="61096"/>
          <a:stretch/>
        </p:blipFill>
        <p:spPr bwMode="auto">
          <a:xfrm>
            <a:off x="7528143" y="0"/>
            <a:ext cx="1615857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工作\2013贺年片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"/>
            <a:ext cx="1614959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644008" y="5842940"/>
            <a:ext cx="431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Wang et al., 2012, </a:t>
            </a:r>
            <a:r>
              <a:rPr lang="en-US" altLang="zh-CN" sz="2400" b="1" i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ApJ</a:t>
            </a:r>
            <a:r>
              <a:rPr lang="en-US" altLang="zh-CN" sz="2400" b="1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746, </a:t>
            </a:r>
            <a:r>
              <a:rPr lang="en-US" altLang="zh-CN" sz="2400" b="1" i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147</a:t>
            </a:r>
            <a:r>
              <a:rPr lang="en-US" altLang="zh-CN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370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Large-amplitude </a:t>
            </a:r>
            <a:r>
              <a:rPr lang="en-US" altLang="zh-CN" dirty="0" err="1" smtClean="0"/>
              <a:t>Alfvenic</a:t>
            </a:r>
            <a:r>
              <a:rPr lang="en-US" altLang="zh-CN" dirty="0" smtClean="0"/>
              <a:t> </a:t>
            </a:r>
            <a:r>
              <a:rPr lang="en-US" altLang="zh-CN" dirty="0"/>
              <a:t>Fluctuations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1CAF-9C1C-487E-A317-70124B07669D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8" y="1484785"/>
            <a:ext cx="532807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43320" y="3040504"/>
            <a:ext cx="324915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Correlation Coefficient </a:t>
            </a:r>
            <a:endParaRPr lang="en-US" altLang="zh-CN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           ≈ </a:t>
            </a:r>
            <a:r>
              <a:rPr lang="en-US" altLang="zh-CN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0.97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5289" y="1412776"/>
            <a:ext cx="3825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Large amplitude fluctuation in </a:t>
            </a:r>
            <a:r>
              <a:rPr lang="en-US" altLang="zh-CN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direction</a:t>
            </a:r>
          </a:p>
          <a:p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l-GR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|Δ</a:t>
            </a:r>
            <a:r>
              <a:rPr lang="en-US" altLang="zh-CN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zh-CN" sz="2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|/|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| </a:t>
            </a:r>
            <a:r>
              <a:rPr lang="zh-CN" alt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≈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1</a:t>
            </a:r>
            <a:endParaRPr lang="en-US" altLang="zh-CN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4088" y="4839543"/>
            <a:ext cx="38252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Constant |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| and |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  <a:r>
              <a:rPr lang="en-US" altLang="zh-CN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|</a:t>
            </a:r>
            <a:endParaRPr lang="en-US" altLang="zh-CN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4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712968" cy="685800"/>
          </a:xfrm>
        </p:spPr>
        <p:txBody>
          <a:bodyPr/>
          <a:lstStyle/>
          <a:p>
            <a:r>
              <a:rPr lang="en-US" altLang="zh-CN" sz="3200" dirty="0" smtClean="0"/>
              <a:t>Arc-polarization of Large-amplitude Alfven wave</a:t>
            </a:r>
            <a:endParaRPr lang="zh-CN" altLang="en-US" sz="32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027F-031A-4496-B8DE-BA1BDD76C5BA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234CBA-75F2-4D6E-8EEE-14FCC2D87E56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2677"/>
            <a:ext cx="70199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2051720" y="1052736"/>
            <a:ext cx="52565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/>
              <a:t>The hodograph </a:t>
            </a:r>
            <a:r>
              <a:rPr lang="en-US" altLang="zh-CN" sz="2400" dirty="0"/>
              <a:t>of </a:t>
            </a:r>
            <a:r>
              <a:rPr lang="en-US" altLang="zh-CN" sz="2400" b="1" dirty="0" smtClean="0"/>
              <a:t>B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(red)</a:t>
            </a:r>
            <a:r>
              <a:rPr lang="en-US" altLang="zh-CN" sz="2400" b="1" i="1" dirty="0" smtClean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b="1" dirty="0" smtClean="0"/>
              <a:t>V</a:t>
            </a:r>
            <a:r>
              <a:rPr lang="en-US" altLang="zh-CN" sz="2400" dirty="0" smtClean="0"/>
              <a:t> (blue)in the plane perpendicular to the 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 direction</a:t>
            </a:r>
            <a:endParaRPr lang="en-US" altLang="zh-CN" sz="2400" dirty="0"/>
          </a:p>
        </p:txBody>
      </p:sp>
      <p:sp>
        <p:nvSpPr>
          <p:cNvPr id="7" name="矩形 6"/>
          <p:cNvSpPr/>
          <p:nvPr/>
        </p:nvSpPr>
        <p:spPr>
          <a:xfrm>
            <a:off x="1475656" y="5620207"/>
            <a:ext cx="7002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Predicted by Barnes &amp; </a:t>
            </a:r>
            <a:r>
              <a:rPr lang="en-US" altLang="zh-CN" sz="2400" b="1" dirty="0" err="1" smtClean="0"/>
              <a:t>Hollweg</a:t>
            </a:r>
            <a:r>
              <a:rPr lang="en-US" altLang="zh-CN" sz="2400" b="1" dirty="0" smtClean="0"/>
              <a:t> (1974) theoretically. 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560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 </a:t>
            </a:r>
            <a:r>
              <a:rPr lang="el-GR" altLang="zh-CN" dirty="0" smtClean="0"/>
              <a:t>σ</a:t>
            </a:r>
            <a:r>
              <a:rPr lang="en-US" altLang="zh-CN" baseline="-25000" dirty="0" smtClean="0"/>
              <a:t>C</a:t>
            </a:r>
            <a:r>
              <a:rPr lang="en-US" altLang="zh-CN" dirty="0" smtClean="0"/>
              <a:t> and </a:t>
            </a:r>
            <a:r>
              <a:rPr lang="el-GR" altLang="zh-CN" dirty="0" smtClean="0"/>
              <a:t>γ</a:t>
            </a:r>
            <a:r>
              <a:rPr lang="en-US" altLang="zh-CN" baseline="-25000" dirty="0" smtClean="0"/>
              <a:t>A</a:t>
            </a:r>
            <a:r>
              <a:rPr lang="en-US" altLang="zh-CN" dirty="0" smtClean="0"/>
              <a:t>~1</a:t>
            </a:r>
            <a:endParaRPr lang="zh-CN" altLang="en-US" baseline="-25000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027F-031A-4496-B8DE-BA1BDD76C5BA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234CBA-75F2-4D6E-8EEE-14FCC2D87E56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4" r="1"/>
          <a:stretch/>
        </p:blipFill>
        <p:spPr bwMode="auto">
          <a:xfrm>
            <a:off x="3420852" y="1340768"/>
            <a:ext cx="2662059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矩形 8"/>
          <p:cNvSpPr/>
          <p:nvPr/>
        </p:nvSpPr>
        <p:spPr>
          <a:xfrm>
            <a:off x="5255304" y="5765194"/>
            <a:ext cx="19809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Wang et al., 2012</a:t>
            </a:r>
            <a:endParaRPr lang="en-US" altLang="zh-CN" sz="2000" b="1" dirty="0"/>
          </a:p>
        </p:txBody>
      </p:sp>
      <p:sp>
        <p:nvSpPr>
          <p:cNvPr id="8" name="椭圆 7"/>
          <p:cNvSpPr/>
          <p:nvPr/>
        </p:nvSpPr>
        <p:spPr>
          <a:xfrm>
            <a:off x="4145072" y="1196752"/>
            <a:ext cx="786968" cy="504056"/>
          </a:xfrm>
          <a:prstGeom prst="ellipse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139952" y="4077072"/>
            <a:ext cx="786968" cy="504056"/>
          </a:xfrm>
          <a:prstGeom prst="ellipse">
            <a:avLst/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26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We have presented, on the basis of WIND measurements of B and </a:t>
            </a:r>
            <a:r>
              <a:rPr lang="en-US" altLang="zh-CN" sz="2400" dirty="0" smtClean="0"/>
              <a:t>V, </a:t>
            </a:r>
            <a:r>
              <a:rPr lang="en-US" altLang="zh-CN" sz="2400" dirty="0"/>
              <a:t>a clear case of </a:t>
            </a:r>
            <a:r>
              <a:rPr lang="en-US" altLang="zh-CN" sz="2400" dirty="0" smtClean="0"/>
              <a:t>pure LAW </a:t>
            </a:r>
            <a:r>
              <a:rPr lang="en-US" altLang="zh-CN" sz="2400" dirty="0"/>
              <a:t>in the fast solar wind near 1AU. This case has the following characteristics:</a:t>
            </a:r>
          </a:p>
          <a:p>
            <a:pPr lvl="1"/>
            <a:r>
              <a:rPr lang="en-US" altLang="zh-CN" sz="2200" dirty="0" smtClean="0"/>
              <a:t>Large-amplitude fluctuations;</a:t>
            </a:r>
            <a:endParaRPr lang="en-US" altLang="zh-CN" sz="2200" dirty="0"/>
          </a:p>
          <a:p>
            <a:pPr lvl="1"/>
            <a:r>
              <a:rPr lang="en-US" altLang="zh-CN" sz="2200" dirty="0"/>
              <a:t>constant |B|, </a:t>
            </a:r>
            <a:r>
              <a:rPr lang="en-US" altLang="zh-CN" sz="2200" dirty="0" err="1"/>
              <a:t>Np</a:t>
            </a:r>
            <a:r>
              <a:rPr lang="en-US" altLang="zh-CN" sz="2200" dirty="0"/>
              <a:t> and T;</a:t>
            </a:r>
          </a:p>
          <a:p>
            <a:pPr lvl="1"/>
            <a:r>
              <a:rPr lang="en-US" altLang="zh-CN" sz="2200" dirty="0"/>
              <a:t>Fairly high correlation between B and v </a:t>
            </a:r>
            <a:r>
              <a:rPr lang="en-US" altLang="zh-CN" sz="2200" dirty="0" smtClean="0"/>
              <a:t>(</a:t>
            </a:r>
            <a:r>
              <a:rPr lang="el-GR" altLang="zh-CN" sz="2200" dirty="0" smtClean="0"/>
              <a:t>σ</a:t>
            </a:r>
            <a:r>
              <a:rPr lang="en-US" altLang="zh-CN" sz="2200" baseline="-25000" dirty="0" smtClean="0"/>
              <a:t>C</a:t>
            </a:r>
            <a:r>
              <a:rPr lang="zh-CN" altLang="en-US" sz="2200" dirty="0"/>
              <a:t> ≈</a:t>
            </a:r>
            <a:r>
              <a:rPr lang="en-US" altLang="zh-CN" sz="2200" dirty="0" smtClean="0"/>
              <a:t>1, </a:t>
            </a:r>
            <a:r>
              <a:rPr lang="el-GR" altLang="zh-CN" sz="2200" dirty="0" smtClean="0"/>
              <a:t>γ</a:t>
            </a:r>
            <a:r>
              <a:rPr lang="en-US" altLang="zh-CN" sz="2200" baseline="-25000" dirty="0" smtClean="0"/>
              <a:t>A</a:t>
            </a:r>
            <a:r>
              <a:rPr lang="zh-CN" altLang="en-US" sz="2200" dirty="0" smtClean="0"/>
              <a:t>≈</a:t>
            </a:r>
            <a:r>
              <a:rPr lang="en-US" altLang="zh-CN" sz="2200" dirty="0" smtClean="0"/>
              <a:t>1);</a:t>
            </a:r>
            <a:endParaRPr lang="en-US" altLang="zh-CN" sz="2200" dirty="0"/>
          </a:p>
          <a:p>
            <a:pPr lvl="1"/>
            <a:r>
              <a:rPr lang="en-US" altLang="zh-CN" sz="2200" dirty="0"/>
              <a:t>In the HT frame, B</a:t>
            </a:r>
            <a:r>
              <a:rPr lang="en-US" altLang="zh-CN" sz="2200" baseline="-25000" dirty="0"/>
              <a:t>⊥</a:t>
            </a:r>
            <a:r>
              <a:rPr lang="en-US" altLang="zh-CN" sz="2200" dirty="0"/>
              <a:t> and V</a:t>
            </a:r>
            <a:r>
              <a:rPr lang="en-US" altLang="zh-CN" sz="2200" baseline="-25000" dirty="0" smtClean="0"/>
              <a:t>⊥</a:t>
            </a:r>
            <a:r>
              <a:rPr lang="en-US" altLang="zh-CN" sz="2200" dirty="0" smtClean="0"/>
              <a:t> </a:t>
            </a:r>
            <a:r>
              <a:rPr lang="en-US" altLang="zh-CN" sz="2200" dirty="0"/>
              <a:t>are both arc-polarized around an identical circle with centers at the origin</a:t>
            </a:r>
            <a:r>
              <a:rPr lang="en-US" altLang="zh-CN" sz="2200" dirty="0" smtClean="0"/>
              <a:t>.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41027F-031A-4496-B8DE-BA1BDD76C5BA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1234CBA-75F2-4D6E-8EEE-14FCC2D87E56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85800"/>
          </a:xfrm>
        </p:spPr>
        <p:txBody>
          <a:bodyPr/>
          <a:lstStyle/>
          <a:p>
            <a:r>
              <a:rPr lang="en-US" altLang="zh-CN" sz="2800" dirty="0" smtClean="0"/>
              <a:t>Case Study - 1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An Intermittent Structure Identified as Tangential Discontinuity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9952" y="1124744"/>
            <a:ext cx="5040560" cy="5259807"/>
          </a:xfrm>
        </p:spPr>
        <p:txBody>
          <a:bodyPr/>
          <a:lstStyle/>
          <a:p>
            <a:r>
              <a:rPr lang="en-US" altLang="zh-CN" sz="2400" dirty="0" smtClean="0"/>
              <a:t>a.</a:t>
            </a:r>
          </a:p>
          <a:p>
            <a:endParaRPr lang="en-US" altLang="zh-CN" sz="1000" b="1" u="sng" dirty="0" smtClean="0"/>
          </a:p>
          <a:p>
            <a:r>
              <a:rPr lang="en-US" altLang="zh-CN" sz="2400" b="1" u="sng" dirty="0" smtClean="0"/>
              <a:t>b. an enhancement  of </a:t>
            </a:r>
            <a:r>
              <a:rPr lang="en-US" altLang="zh-CN" sz="2400" b="1" u="sng" dirty="0"/>
              <a:t>~40% </a:t>
            </a:r>
            <a:r>
              <a:rPr lang="en-US" altLang="zh-CN" sz="2400" b="1" u="sng" dirty="0" smtClean="0"/>
              <a:t>in </a:t>
            </a:r>
            <a:r>
              <a:rPr lang="en-US" altLang="zh-CN" sz="2400" b="1" u="sng" dirty="0" err="1"/>
              <a:t>Tp</a:t>
            </a:r>
            <a:r>
              <a:rPr lang="en-US" altLang="zh-CN" sz="2400" b="1" u="sng" dirty="0"/>
              <a:t> </a:t>
            </a:r>
            <a:endParaRPr lang="en-US" altLang="zh-CN" sz="900" dirty="0" smtClean="0"/>
          </a:p>
          <a:p>
            <a:pPr>
              <a:buClr>
                <a:srgbClr val="FFCC00"/>
              </a:buClr>
            </a:pPr>
            <a:endParaRPr lang="en-US" altLang="zh-CN" sz="600" dirty="0" smtClean="0"/>
          </a:p>
          <a:p>
            <a:pPr>
              <a:buClr>
                <a:srgbClr val="FFCC00"/>
              </a:buClr>
            </a:pPr>
            <a:r>
              <a:rPr lang="en-US" altLang="zh-CN" sz="2400" dirty="0" smtClean="0"/>
              <a:t>c. an enhancement</a:t>
            </a:r>
            <a:r>
              <a:rPr lang="en-US" altLang="zh-CN" sz="2400" dirty="0" smtClean="0">
                <a:solidFill>
                  <a:srgbClr val="FFFFFF"/>
                </a:solidFill>
              </a:rPr>
              <a:t> of </a:t>
            </a:r>
            <a:r>
              <a:rPr lang="en-US" altLang="zh-CN" sz="2400" dirty="0" smtClean="0"/>
              <a:t>~25% in </a:t>
            </a:r>
            <a:r>
              <a:rPr lang="en-US" altLang="zh-CN" sz="2400" dirty="0" err="1" smtClean="0"/>
              <a:t>Np</a:t>
            </a:r>
            <a:endParaRPr lang="en-US" altLang="zh-CN" sz="2400" dirty="0" smtClean="0"/>
          </a:p>
          <a:p>
            <a:pPr marL="0" indent="0">
              <a:buClr>
                <a:srgbClr val="FFCC00"/>
              </a:buClr>
              <a:buNone/>
            </a:pPr>
            <a:endParaRPr lang="en-US" altLang="zh-CN" sz="700" dirty="0" smtClean="0"/>
          </a:p>
          <a:p>
            <a:r>
              <a:rPr lang="en-US" altLang="zh-CN" sz="2400" dirty="0" smtClean="0"/>
              <a:t>d. large jump in </a:t>
            </a:r>
            <a:r>
              <a:rPr lang="en-US" altLang="zh-CN" sz="2400" dirty="0" err="1" smtClean="0"/>
              <a:t>Bl</a:t>
            </a:r>
            <a:r>
              <a:rPr lang="en-US" altLang="zh-CN" sz="2400" dirty="0" smtClean="0"/>
              <a:t> and </a:t>
            </a:r>
            <a:r>
              <a:rPr lang="en-US" altLang="zh-CN" sz="2400" dirty="0" err="1" smtClean="0"/>
              <a:t>Vl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1050" dirty="0" smtClean="0"/>
          </a:p>
          <a:p>
            <a:r>
              <a:rPr lang="en-US" altLang="zh-CN" sz="2400" dirty="0" smtClean="0"/>
              <a:t>f. </a:t>
            </a:r>
            <a:r>
              <a:rPr lang="en-US" altLang="zh-CN" sz="2400" dirty="0" err="1" smtClean="0"/>
              <a:t>Bn</a:t>
            </a:r>
            <a:r>
              <a:rPr lang="en-US" altLang="zh-CN" sz="2400" dirty="0" smtClean="0"/>
              <a:t> </a:t>
            </a:r>
            <a:r>
              <a:rPr lang="zh-CN" altLang="en-US" sz="2400" dirty="0" smtClean="0"/>
              <a:t>≈ </a:t>
            </a:r>
            <a:r>
              <a:rPr lang="en-US" altLang="zh-CN" sz="2400" dirty="0" smtClean="0"/>
              <a:t>0</a:t>
            </a:r>
          </a:p>
          <a:p>
            <a:endParaRPr lang="en-US" altLang="zh-CN" sz="300" dirty="0"/>
          </a:p>
          <a:p>
            <a:r>
              <a:rPr lang="en-US" altLang="zh-CN" sz="2400" dirty="0" smtClean="0"/>
              <a:t>g. </a:t>
            </a:r>
            <a:r>
              <a:rPr lang="en-US" altLang="zh-CN" sz="2400" dirty="0"/>
              <a:t>a jump of 25% and a dip of  60%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3DF58-DD81-4AE7-96B2-E71295AA361C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7984" y="5144071"/>
            <a:ext cx="4536504" cy="1200329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tangential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discontinuity (TD)  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has strong heating effect on the local wind plasma.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35496" y="908720"/>
            <a:ext cx="4183831" cy="5544616"/>
            <a:chOff x="100137" y="908720"/>
            <a:chExt cx="4183831" cy="5544616"/>
          </a:xfrm>
        </p:grpSpPr>
        <p:grpSp>
          <p:nvGrpSpPr>
            <p:cNvPr id="20" name="组合 19"/>
            <p:cNvGrpSpPr/>
            <p:nvPr/>
          </p:nvGrpSpPr>
          <p:grpSpPr>
            <a:xfrm>
              <a:off x="100137" y="1124744"/>
              <a:ext cx="4183831" cy="5328592"/>
              <a:chOff x="395536" y="1124744"/>
              <a:chExt cx="4183831" cy="5328592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124744"/>
                <a:ext cx="4183831" cy="5328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8" name="直接连接符 17"/>
              <p:cNvCxnSpPr/>
              <p:nvPr/>
            </p:nvCxnSpPr>
            <p:spPr>
              <a:xfrm>
                <a:off x="2722370" y="1217193"/>
                <a:ext cx="0" cy="486054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矩形 21"/>
            <p:cNvSpPr/>
            <p:nvPr/>
          </p:nvSpPr>
          <p:spPr>
            <a:xfrm>
              <a:off x="100137" y="908720"/>
              <a:ext cx="4183831" cy="308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bg2"/>
                  </a:solidFill>
                </a:rPr>
                <a:t>Observations from WIND MFI and 3DP</a:t>
              </a:r>
              <a:endParaRPr lang="zh-CN" altLang="en-US" sz="1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3966"/>
            <a:ext cx="1707751" cy="80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234893"/>
            <a:ext cx="2340260" cy="2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6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685800"/>
          </a:xfrm>
        </p:spPr>
        <p:txBody>
          <a:bodyPr/>
          <a:lstStyle/>
          <a:p>
            <a:r>
              <a:rPr lang="en-US" altLang="zh-CN" sz="2800" dirty="0" smtClean="0"/>
              <a:t>Case Study - 2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/>
              <a:t>An Intermittent Structure Identified as Rotational Discontinuity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39952" y="1124744"/>
            <a:ext cx="5184576" cy="5259807"/>
          </a:xfrm>
        </p:spPr>
        <p:txBody>
          <a:bodyPr/>
          <a:lstStyle/>
          <a:p>
            <a:r>
              <a:rPr lang="en-US" altLang="zh-CN" sz="2400" dirty="0" smtClean="0"/>
              <a:t>a.</a:t>
            </a:r>
          </a:p>
          <a:p>
            <a:endParaRPr lang="en-US" altLang="zh-CN" sz="1050" dirty="0" smtClean="0"/>
          </a:p>
          <a:p>
            <a:r>
              <a:rPr lang="en-US" altLang="zh-CN" sz="2400" b="1" u="sng" dirty="0" smtClean="0"/>
              <a:t>b. slight enhancement of  5% in </a:t>
            </a:r>
            <a:r>
              <a:rPr lang="en-US" altLang="zh-CN" sz="2400" b="1" u="sng" dirty="0" err="1"/>
              <a:t>Tp</a:t>
            </a:r>
            <a:r>
              <a:rPr lang="en-US" altLang="zh-CN" sz="2400" b="1" u="sng" dirty="0"/>
              <a:t> </a:t>
            </a:r>
            <a:endParaRPr lang="en-US" altLang="zh-CN" sz="2400" b="1" u="sng" dirty="0" smtClean="0"/>
          </a:p>
          <a:p>
            <a:endParaRPr lang="en-US" altLang="zh-CN" sz="600" dirty="0" smtClean="0"/>
          </a:p>
          <a:p>
            <a:pPr>
              <a:buClr>
                <a:srgbClr val="FFCC00"/>
              </a:buClr>
            </a:pPr>
            <a:r>
              <a:rPr lang="en-US" altLang="zh-CN" sz="2400" dirty="0" smtClean="0"/>
              <a:t>c. slight enhancement</a:t>
            </a:r>
            <a:r>
              <a:rPr lang="en-US" altLang="zh-CN" sz="2400" dirty="0" smtClean="0">
                <a:solidFill>
                  <a:srgbClr val="FFFFFF"/>
                </a:solidFill>
              </a:rPr>
              <a:t> of  </a:t>
            </a:r>
            <a:r>
              <a:rPr lang="en-US" altLang="zh-CN" sz="2400" dirty="0" err="1" smtClean="0"/>
              <a:t>Np</a:t>
            </a:r>
            <a:endParaRPr lang="en-US" altLang="zh-CN" sz="2400" dirty="0" smtClean="0"/>
          </a:p>
          <a:p>
            <a:pPr>
              <a:buClr>
                <a:srgbClr val="FFCC00"/>
              </a:buClr>
            </a:pPr>
            <a:endParaRPr lang="en-US" altLang="zh-CN" sz="700" dirty="0" smtClean="0"/>
          </a:p>
          <a:p>
            <a:r>
              <a:rPr lang="en-US" altLang="zh-CN" sz="2400" dirty="0" smtClean="0"/>
              <a:t>d. jump in </a:t>
            </a:r>
            <a:r>
              <a:rPr lang="en-US" altLang="zh-CN" sz="2400" dirty="0" err="1" smtClean="0"/>
              <a:t>Bl</a:t>
            </a:r>
            <a:r>
              <a:rPr lang="en-US" altLang="zh-CN" sz="2400" dirty="0" smtClean="0"/>
              <a:t> and </a:t>
            </a:r>
            <a:r>
              <a:rPr lang="en-US" altLang="zh-CN" sz="2400" dirty="0" err="1" smtClean="0"/>
              <a:t>Vl</a:t>
            </a:r>
            <a:endParaRPr lang="en-US" altLang="zh-CN" sz="2400" dirty="0" smtClean="0"/>
          </a:p>
          <a:p>
            <a:endParaRPr lang="en-US" altLang="zh-CN" sz="2400" dirty="0"/>
          </a:p>
          <a:p>
            <a:endParaRPr lang="en-US" altLang="zh-CN" sz="800" dirty="0" smtClean="0"/>
          </a:p>
          <a:p>
            <a:r>
              <a:rPr lang="en-US" altLang="zh-CN" sz="2400" dirty="0" smtClean="0"/>
              <a:t>f. |</a:t>
            </a:r>
            <a:r>
              <a:rPr lang="en-US" altLang="zh-CN" sz="2400" dirty="0" err="1" smtClean="0"/>
              <a:t>Bn</a:t>
            </a:r>
            <a:r>
              <a:rPr lang="en-US" altLang="zh-CN" sz="2400" dirty="0" smtClean="0"/>
              <a:t>|/|</a:t>
            </a:r>
            <a:r>
              <a:rPr lang="en-US" altLang="zh-CN" sz="2400" b="1" dirty="0" smtClean="0"/>
              <a:t>B</a:t>
            </a:r>
            <a:r>
              <a:rPr lang="en-US" altLang="zh-CN" sz="2400" dirty="0" smtClean="0"/>
              <a:t>| </a:t>
            </a:r>
            <a:r>
              <a:rPr lang="zh-CN" altLang="en-US" sz="2400" dirty="0" smtClean="0"/>
              <a:t>≈ </a:t>
            </a:r>
            <a:r>
              <a:rPr lang="en-US" altLang="zh-CN" sz="2400" dirty="0" smtClean="0"/>
              <a:t>0.7</a:t>
            </a:r>
          </a:p>
          <a:p>
            <a:endParaRPr lang="en-US" altLang="zh-CN" sz="600" dirty="0"/>
          </a:p>
          <a:p>
            <a:r>
              <a:rPr lang="en-US" altLang="zh-CN" sz="2400" dirty="0" smtClean="0"/>
              <a:t>g. </a:t>
            </a:r>
            <a:r>
              <a:rPr lang="en-US" altLang="zh-CN" sz="2400" dirty="0"/>
              <a:t>a negligible jump in |</a:t>
            </a:r>
            <a:r>
              <a:rPr lang="en-US" altLang="zh-CN" sz="2400" b="1" dirty="0"/>
              <a:t>B</a:t>
            </a:r>
            <a:r>
              <a:rPr lang="en-US" altLang="zh-CN" sz="2400" dirty="0"/>
              <a:t>|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3DF58-DD81-4AE7-96B2-E71295AA361C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496" y="908720"/>
            <a:ext cx="4183832" cy="5547060"/>
            <a:chOff x="100136" y="908720"/>
            <a:chExt cx="4183832" cy="5547060"/>
          </a:xfrm>
        </p:grpSpPr>
        <p:grpSp>
          <p:nvGrpSpPr>
            <p:cNvPr id="7" name="组合 6"/>
            <p:cNvGrpSpPr/>
            <p:nvPr/>
          </p:nvGrpSpPr>
          <p:grpSpPr>
            <a:xfrm>
              <a:off x="100136" y="1127188"/>
              <a:ext cx="4183831" cy="5328592"/>
              <a:chOff x="100136" y="1127188"/>
              <a:chExt cx="4183831" cy="5328592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136" y="1127188"/>
                <a:ext cx="4183831" cy="53285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3" name="直接连接符 12"/>
              <p:cNvCxnSpPr/>
              <p:nvPr/>
            </p:nvCxnSpPr>
            <p:spPr>
              <a:xfrm>
                <a:off x="2426971" y="1217193"/>
                <a:ext cx="0" cy="4860540"/>
              </a:xfrm>
              <a:prstGeom prst="line">
                <a:avLst/>
              </a:prstGeom>
              <a:ln w="12700">
                <a:solidFill>
                  <a:schemeClr val="bg2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矩形 14"/>
            <p:cNvSpPr/>
            <p:nvPr/>
          </p:nvSpPr>
          <p:spPr>
            <a:xfrm>
              <a:off x="100137" y="908720"/>
              <a:ext cx="4183831" cy="3084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 smtClean="0">
                  <a:solidFill>
                    <a:schemeClr val="bg2"/>
                  </a:solidFill>
                </a:rPr>
                <a:t>Observations from WIND MFI and 3DP</a:t>
              </a:r>
              <a:endParaRPr lang="zh-CN" altLang="en-US" sz="1400" dirty="0">
                <a:solidFill>
                  <a:schemeClr val="bg2"/>
                </a:solidFill>
              </a:endParaRPr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043966"/>
            <a:ext cx="1707751" cy="800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6" y="1234893"/>
            <a:ext cx="2340260" cy="278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5"/>
          <p:cNvSpPr/>
          <p:nvPr/>
        </p:nvSpPr>
        <p:spPr>
          <a:xfrm>
            <a:off x="4427984" y="5406315"/>
            <a:ext cx="4536504" cy="830997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convincing 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heating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tendency are found for </a:t>
            </a:r>
            <a:r>
              <a:rPr lang="en-US" altLang="zh-CN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RDs.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58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Statistical Study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8" y="836712"/>
            <a:ext cx="9036496" cy="5334000"/>
          </a:xfrm>
        </p:spPr>
        <p:txBody>
          <a:bodyPr/>
          <a:lstStyle/>
          <a:p>
            <a:r>
              <a:rPr lang="en-US" altLang="zh-CN" sz="2400" b="1" dirty="0">
                <a:effectLst/>
              </a:rPr>
              <a:t>Six high-speed solar wind </a:t>
            </a:r>
            <a:r>
              <a:rPr lang="en-US" altLang="zh-CN" sz="2400" b="1" dirty="0" smtClean="0">
                <a:effectLst/>
              </a:rPr>
              <a:t>streams observed by MFI (</a:t>
            </a:r>
            <a:r>
              <a:rPr lang="en-US" altLang="zh-CN" sz="2400" b="1" dirty="0" err="1">
                <a:effectLst/>
              </a:rPr>
              <a:t>Lepping</a:t>
            </a:r>
            <a:r>
              <a:rPr lang="en-US" altLang="zh-CN" sz="2400" b="1" dirty="0">
                <a:effectLst/>
              </a:rPr>
              <a:t> et al. 1995</a:t>
            </a:r>
            <a:r>
              <a:rPr lang="en-US" altLang="zh-CN" sz="2400" b="1" dirty="0" smtClean="0">
                <a:effectLst/>
              </a:rPr>
              <a:t>) and 3DP (</a:t>
            </a:r>
            <a:r>
              <a:rPr lang="en-US" altLang="zh-CN" sz="2400" b="1" dirty="0">
                <a:effectLst/>
              </a:rPr>
              <a:t>Lin et al. 1995</a:t>
            </a:r>
            <a:r>
              <a:rPr lang="en-US" altLang="zh-CN" sz="2400" b="1" dirty="0" smtClean="0">
                <a:effectLst/>
              </a:rPr>
              <a:t>) on board WIND spacecraft are </a:t>
            </a:r>
            <a:r>
              <a:rPr lang="en-US" altLang="zh-CN" sz="2400" b="1" dirty="0">
                <a:effectLst/>
              </a:rPr>
              <a:t>chosen for </a:t>
            </a:r>
            <a:r>
              <a:rPr lang="en-US" altLang="zh-CN" sz="2400" b="1" dirty="0" smtClean="0">
                <a:effectLst/>
              </a:rPr>
              <a:t>our study.</a:t>
            </a:r>
          </a:p>
          <a:p>
            <a:r>
              <a:rPr lang="en-US" altLang="zh-CN" sz="2400" b="1" dirty="0">
                <a:effectLst/>
              </a:rPr>
              <a:t>20,578 </a:t>
            </a:r>
            <a:r>
              <a:rPr lang="en-US" altLang="zh-CN" sz="2400" b="1" dirty="0" smtClean="0">
                <a:effectLst/>
              </a:rPr>
              <a:t>intermittent structures (~3% of the data set) are found by using the criteria </a:t>
            </a:r>
            <a:r>
              <a:rPr lang="en-US" altLang="zh-CN" sz="2400" b="1" i="1" dirty="0" smtClean="0">
                <a:effectLst/>
              </a:rPr>
              <a:t>I</a:t>
            </a:r>
            <a:r>
              <a:rPr lang="en-US" altLang="zh-CN" sz="2400" b="1" dirty="0" smtClean="0">
                <a:effectLst/>
              </a:rPr>
              <a:t>&gt;2.</a:t>
            </a:r>
          </a:p>
          <a:p>
            <a:r>
              <a:rPr lang="en-US" altLang="zh-CN" sz="2400" b="1" dirty="0" smtClean="0">
                <a:effectLst/>
              </a:rPr>
              <a:t>They are </a:t>
            </a:r>
            <a:r>
              <a:rPr lang="en-US" altLang="zh-CN" sz="2400" b="1" dirty="0">
                <a:effectLst/>
              </a:rPr>
              <a:t>classified into four groups according to </a:t>
            </a:r>
            <a:r>
              <a:rPr lang="en-US" altLang="zh-CN" sz="2400" b="1" dirty="0" smtClean="0">
                <a:effectLst/>
              </a:rPr>
              <a:t>Smith </a:t>
            </a:r>
            <a:r>
              <a:rPr lang="en-US" altLang="zh-CN" sz="2400" b="1" dirty="0">
                <a:effectLst/>
              </a:rPr>
              <a:t>(1973) and </a:t>
            </a:r>
            <a:r>
              <a:rPr lang="en-US" altLang="zh-CN" sz="2400" b="1" dirty="0" err="1">
                <a:effectLst/>
              </a:rPr>
              <a:t>Tsurutani</a:t>
            </a:r>
            <a:r>
              <a:rPr lang="en-US" altLang="zh-CN" sz="2400" b="1" dirty="0">
                <a:effectLst/>
              </a:rPr>
              <a:t> and Smith (1979</a:t>
            </a:r>
            <a:r>
              <a:rPr lang="en-US" altLang="zh-CN" sz="2400" b="1" dirty="0" smtClean="0">
                <a:effectLst/>
              </a:rPr>
              <a:t>).</a:t>
            </a:r>
            <a:endParaRPr lang="zh-CN" altLang="en-US" sz="2400" b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1CAF-9C1C-487E-A317-70124B07669D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824201" y="3645499"/>
            <a:ext cx="5526470" cy="2735829"/>
            <a:chOff x="1824201" y="3645499"/>
            <a:chExt cx="5526470" cy="27358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201" y="3645499"/>
              <a:ext cx="5523167" cy="26788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" name="组合 9"/>
            <p:cNvGrpSpPr/>
            <p:nvPr/>
          </p:nvGrpSpPr>
          <p:grpSpPr>
            <a:xfrm>
              <a:off x="1835696" y="5802944"/>
              <a:ext cx="5514975" cy="578384"/>
              <a:chOff x="1835696" y="6018968"/>
              <a:chExt cx="5514975" cy="57838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7417"/>
              <a:stretch/>
            </p:blipFill>
            <p:spPr bwMode="auto">
              <a:xfrm>
                <a:off x="1835696" y="6511735"/>
                <a:ext cx="5514975" cy="85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矩形 8"/>
              <p:cNvSpPr/>
              <p:nvPr/>
            </p:nvSpPr>
            <p:spPr>
              <a:xfrm>
                <a:off x="3131840" y="6018968"/>
                <a:ext cx="1512168" cy="492767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9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2" y="1102972"/>
            <a:ext cx="4184312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568952" cy="685800"/>
          </a:xfrm>
        </p:spPr>
        <p:txBody>
          <a:bodyPr/>
          <a:lstStyle/>
          <a:p>
            <a:r>
              <a:rPr lang="en-US" altLang="zh-CN" sz="2800" dirty="0" smtClean="0"/>
              <a:t>Superposed Epoch Analysis - 1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 smtClean="0">
                <a:effectLst/>
              </a:rPr>
              <a:t>252 </a:t>
            </a:r>
            <a:r>
              <a:rPr lang="en-US" altLang="zh-CN" sz="2400" dirty="0" smtClean="0"/>
              <a:t>TD-type Intermittency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37012" y="1409553"/>
            <a:ext cx="4968552" cy="4611735"/>
          </a:xfrm>
        </p:spPr>
        <p:txBody>
          <a:bodyPr/>
          <a:lstStyle/>
          <a:p>
            <a:r>
              <a:rPr lang="en-US" altLang="zh-CN" sz="2400" b="1" u="sng" dirty="0" smtClean="0"/>
              <a:t>a. an enhancement of ~13% in </a:t>
            </a:r>
            <a:r>
              <a:rPr lang="en-US" altLang="zh-CN" sz="2400" b="1" u="sng" dirty="0" err="1"/>
              <a:t>Tp</a:t>
            </a:r>
            <a:r>
              <a:rPr lang="en-US" altLang="zh-CN" sz="2400" b="1" u="sng" dirty="0"/>
              <a:t> </a:t>
            </a:r>
            <a:endParaRPr lang="en-US" altLang="zh-CN" sz="900" dirty="0" smtClean="0"/>
          </a:p>
          <a:p>
            <a:pPr>
              <a:buClr>
                <a:srgbClr val="FFCC00"/>
              </a:buClr>
            </a:pPr>
            <a:endParaRPr lang="en-US" altLang="zh-CN" sz="2400" dirty="0" smtClean="0"/>
          </a:p>
          <a:p>
            <a:pPr>
              <a:buClr>
                <a:srgbClr val="FFCC00"/>
              </a:buClr>
            </a:pPr>
            <a:r>
              <a:rPr lang="en-US" altLang="zh-CN" sz="2400" dirty="0" smtClean="0"/>
              <a:t>b. an enhancement</a:t>
            </a:r>
            <a:r>
              <a:rPr lang="en-US" altLang="zh-CN" sz="2400" dirty="0" smtClean="0">
                <a:solidFill>
                  <a:srgbClr val="FFFFFF"/>
                </a:solidFill>
              </a:rPr>
              <a:t> of </a:t>
            </a:r>
            <a:r>
              <a:rPr lang="en-US" altLang="zh-CN" sz="2400" dirty="0" smtClean="0"/>
              <a:t>~5% in </a:t>
            </a:r>
            <a:r>
              <a:rPr lang="en-US" altLang="zh-CN" sz="2400" dirty="0" err="1" smtClean="0"/>
              <a:t>Np</a:t>
            </a:r>
            <a:endParaRPr lang="en-US" altLang="zh-CN" sz="2400" dirty="0" smtClean="0"/>
          </a:p>
          <a:p>
            <a:pPr marL="0" indent="0">
              <a:buClr>
                <a:srgbClr val="FFCC00"/>
              </a:buClr>
              <a:buNone/>
            </a:pPr>
            <a:endParaRPr lang="en-US" altLang="zh-CN" sz="1800" dirty="0" smtClean="0"/>
          </a:p>
          <a:p>
            <a:r>
              <a:rPr lang="en-US" altLang="zh-CN" sz="2400" dirty="0" smtClean="0"/>
              <a:t>c. large jump in </a:t>
            </a:r>
            <a:r>
              <a:rPr lang="en-US" altLang="zh-CN" sz="2400" dirty="0" err="1" smtClean="0"/>
              <a:t>Bl</a:t>
            </a:r>
            <a:r>
              <a:rPr lang="en-US" altLang="zh-CN" sz="2400" dirty="0" smtClean="0"/>
              <a:t> (blue) and </a:t>
            </a:r>
            <a:r>
              <a:rPr lang="en-US" altLang="zh-CN" sz="2400" dirty="0" err="1" smtClean="0"/>
              <a:t>Vl</a:t>
            </a:r>
            <a:r>
              <a:rPr lang="en-US" altLang="zh-CN" sz="2400" dirty="0" smtClean="0"/>
              <a:t> (red)  (|</a:t>
            </a:r>
            <a:r>
              <a:rPr lang="en-US" altLang="zh-CN" sz="2400" dirty="0" err="1" smtClean="0"/>
              <a:t>Bn</a:t>
            </a:r>
            <a:r>
              <a:rPr lang="en-US" altLang="zh-CN" sz="2400" dirty="0" smtClean="0"/>
              <a:t>|&lt;5 km/s)</a:t>
            </a:r>
            <a:endParaRPr lang="en-US" altLang="zh-CN" sz="1100" dirty="0"/>
          </a:p>
          <a:p>
            <a:r>
              <a:rPr lang="en-US" altLang="zh-CN" sz="2400" dirty="0" smtClean="0"/>
              <a:t>d. a depression of  33% in </a:t>
            </a:r>
            <a:r>
              <a:rPr lang="en-US" altLang="zh-CN" sz="2400" dirty="0"/>
              <a:t>|</a:t>
            </a:r>
            <a:r>
              <a:rPr lang="en-US" altLang="zh-CN" sz="2400" b="1" dirty="0"/>
              <a:t>B</a:t>
            </a:r>
            <a:r>
              <a:rPr lang="en-US" altLang="zh-CN" sz="2400" dirty="0"/>
              <a:t>|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3DF58-DD81-4AE7-96B2-E71295AA361C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7984" y="5144071"/>
            <a:ext cx="4536504" cy="1200329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The tangential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discontinuity (TD)  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has strong heating effect on the local wind plasma.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2415682" y="1239771"/>
            <a:ext cx="0" cy="486054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内容占位符 2"/>
          <p:cNvSpPr txBox="1">
            <a:spLocks/>
          </p:cNvSpPr>
          <p:nvPr/>
        </p:nvSpPr>
        <p:spPr bwMode="auto">
          <a:xfrm>
            <a:off x="4283969" y="1409553"/>
            <a:ext cx="4860031" cy="461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r>
              <a:rPr lang="en-US" altLang="zh-CN" sz="2400" b="1" u="sng" dirty="0" smtClean="0"/>
              <a:t>a. an enhancement of ~1% in </a:t>
            </a:r>
            <a:r>
              <a:rPr lang="en-US" altLang="zh-CN" sz="2400" b="1" u="sng" dirty="0" err="1" smtClean="0"/>
              <a:t>Tp</a:t>
            </a:r>
            <a:r>
              <a:rPr lang="en-US" altLang="zh-CN" sz="2400" b="1" u="sng" dirty="0" smtClean="0"/>
              <a:t> </a:t>
            </a:r>
            <a:endParaRPr lang="en-US" altLang="zh-CN" sz="2400" dirty="0"/>
          </a:p>
          <a:p>
            <a:pPr marL="0" indent="0">
              <a:buFont typeface="Wingdings" pitchFamily="2" charset="2"/>
              <a:buNone/>
            </a:pPr>
            <a:endParaRPr lang="en-US" altLang="zh-CN" sz="1800" dirty="0" smtClean="0"/>
          </a:p>
          <a:p>
            <a:pPr>
              <a:buClr>
                <a:srgbClr val="FFCC00"/>
              </a:buClr>
            </a:pPr>
            <a:r>
              <a:rPr lang="en-US" altLang="zh-CN" sz="2400" dirty="0" smtClean="0"/>
              <a:t>b. an enhancement</a:t>
            </a:r>
            <a:r>
              <a:rPr lang="en-US" altLang="zh-CN" sz="2400" dirty="0" smtClean="0">
                <a:solidFill>
                  <a:srgbClr val="FFFFFF"/>
                </a:solidFill>
              </a:rPr>
              <a:t> of </a:t>
            </a:r>
            <a:r>
              <a:rPr lang="en-US" altLang="zh-CN" sz="2400" dirty="0" smtClean="0"/>
              <a:t>~0.6% in </a:t>
            </a:r>
            <a:r>
              <a:rPr lang="en-US" altLang="zh-CN" sz="2400" dirty="0" err="1" smtClean="0"/>
              <a:t>Np</a:t>
            </a:r>
            <a:endParaRPr lang="en-US" altLang="zh-CN" sz="2400" dirty="0" smtClean="0"/>
          </a:p>
          <a:p>
            <a:pPr marL="0" indent="0">
              <a:buClr>
                <a:srgbClr val="FFCC00"/>
              </a:buClr>
              <a:buFont typeface="Wingdings" pitchFamily="2" charset="2"/>
              <a:buNone/>
            </a:pPr>
            <a:endParaRPr lang="en-US" altLang="zh-CN" sz="1800" dirty="0" smtClean="0"/>
          </a:p>
          <a:p>
            <a:r>
              <a:rPr lang="en-US" altLang="zh-CN" sz="2400" dirty="0" smtClean="0"/>
              <a:t>c. jump in </a:t>
            </a:r>
            <a:r>
              <a:rPr lang="en-US" altLang="zh-CN" sz="2400" dirty="0" err="1" smtClean="0"/>
              <a:t>Bl</a:t>
            </a:r>
            <a:r>
              <a:rPr lang="en-US" altLang="zh-CN" sz="2400" dirty="0" smtClean="0"/>
              <a:t> (blue) and </a:t>
            </a:r>
            <a:r>
              <a:rPr lang="en-US" altLang="zh-CN" sz="2400" dirty="0" err="1" smtClean="0"/>
              <a:t>Vl</a:t>
            </a:r>
            <a:r>
              <a:rPr lang="en-US" altLang="zh-CN" sz="2400" dirty="0" smtClean="0"/>
              <a:t> (red)</a:t>
            </a:r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en-US" altLang="zh-CN" sz="2400" dirty="0" smtClean="0"/>
              <a:t>       |</a:t>
            </a:r>
            <a:r>
              <a:rPr lang="en-US" altLang="zh-CN" sz="2400" dirty="0" err="1" smtClean="0"/>
              <a:t>Bn</a:t>
            </a:r>
            <a:r>
              <a:rPr lang="en-US" altLang="zh-CN" sz="2400" dirty="0" smtClean="0"/>
              <a:t>|</a:t>
            </a:r>
            <a:r>
              <a:rPr lang="zh-CN" altLang="en-US" sz="2400" dirty="0" smtClean="0"/>
              <a:t>≈</a:t>
            </a:r>
            <a:r>
              <a:rPr lang="en-US" altLang="zh-CN" sz="2400" dirty="0" smtClean="0"/>
              <a:t>60km/s </a:t>
            </a:r>
            <a:r>
              <a:rPr lang="en-US" altLang="zh-CN" sz="2400" dirty="0"/>
              <a:t>(not shown here)</a:t>
            </a:r>
            <a:endParaRPr lang="en-US" altLang="zh-CN" sz="2400" dirty="0" smtClean="0"/>
          </a:p>
          <a:p>
            <a:r>
              <a:rPr lang="en-US" altLang="zh-CN" sz="2400" dirty="0" smtClean="0"/>
              <a:t>d. a slight depression in |</a:t>
            </a:r>
            <a:r>
              <a:rPr lang="en-US" altLang="zh-CN" sz="2400" b="1" dirty="0" smtClean="0"/>
              <a:t>B</a:t>
            </a:r>
            <a:r>
              <a:rPr lang="en-US" altLang="zh-CN" sz="2400" dirty="0" smtClean="0"/>
              <a:t>|</a:t>
            </a:r>
            <a:endParaRPr lang="en-US" altLang="zh-CN" sz="24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" y="1124743"/>
            <a:ext cx="4196339" cy="534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F3DF58-DD81-4AE7-96B2-E71295AA361C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427984" y="5144071"/>
            <a:ext cx="4536504" cy="830997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No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convincing </a:t>
            </a:r>
            <a:r>
              <a:rPr lang="en-US" altLang="zh-CN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heating </a:t>
            </a:r>
            <a:r>
              <a:rPr lang="en-US" altLang="zh-CN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tendency are found for </a:t>
            </a:r>
            <a:r>
              <a:rPr lang="en-US" altLang="zh-CN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RDs.</a:t>
            </a:r>
            <a:endParaRPr lang="zh-CN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 smtClean="0"/>
              <a:t>Superposed Epoch Analysis - 2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2400" dirty="0">
                <a:effectLst/>
              </a:rPr>
              <a:t> 17,802</a:t>
            </a:r>
            <a:r>
              <a:rPr lang="en-US" altLang="zh-CN" sz="2400" dirty="0" smtClean="0">
                <a:effectLst/>
              </a:rPr>
              <a:t> </a:t>
            </a:r>
            <a:r>
              <a:rPr lang="en-US" altLang="zh-CN" sz="2400" dirty="0" smtClean="0"/>
              <a:t>RD-type Intermittency</a:t>
            </a:r>
            <a:endParaRPr lang="zh-CN" altLang="en-US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2415682" y="1239771"/>
            <a:ext cx="0" cy="486054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1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TDs are found to be associated with the local plasma heating (</a:t>
            </a:r>
            <a:r>
              <a:rPr lang="el-GR" altLang="zh-CN" dirty="0" smtClean="0"/>
              <a:t>Δ</a:t>
            </a:r>
            <a:r>
              <a:rPr lang="en-US" altLang="zh-CN" dirty="0" smtClean="0"/>
              <a:t>T/T</a:t>
            </a:r>
            <a:r>
              <a:rPr lang="zh-CN" altLang="en-US" dirty="0" smtClean="0"/>
              <a:t>≈</a:t>
            </a:r>
            <a:r>
              <a:rPr lang="en-US" altLang="zh-CN" dirty="0"/>
              <a:t>15</a:t>
            </a:r>
            <a:r>
              <a:rPr lang="en-US" altLang="zh-CN" dirty="0" smtClean="0"/>
              <a:t>%). But </a:t>
            </a:r>
            <a:r>
              <a:rPr lang="en-US" altLang="zh-CN" dirty="0"/>
              <a:t>they are just </a:t>
            </a:r>
            <a:r>
              <a:rPr lang="en-US" altLang="zh-CN" dirty="0" smtClean="0"/>
              <a:t>1.8% </a:t>
            </a:r>
            <a:r>
              <a:rPr lang="en-US" altLang="zh-CN" dirty="0"/>
              <a:t>of the </a:t>
            </a:r>
            <a:r>
              <a:rPr lang="en-US" altLang="zh-CN" dirty="0" smtClean="0"/>
              <a:t>intermittency, and thus would not </a:t>
            </a:r>
            <a:r>
              <a:rPr lang="en-US" altLang="zh-CN" dirty="0"/>
              <a:t>be a major source of the solar bulk </a:t>
            </a:r>
            <a:r>
              <a:rPr lang="en-US" altLang="zh-CN" dirty="0" smtClean="0"/>
              <a:t>wind heating.</a:t>
            </a:r>
            <a:endParaRPr lang="en-US" altLang="zh-CN" dirty="0"/>
          </a:p>
          <a:p>
            <a:r>
              <a:rPr lang="en-US" altLang="zh-CN" dirty="0" smtClean="0"/>
              <a:t>For RDs, which take up 86.5% of the intermittency, </a:t>
            </a:r>
            <a:r>
              <a:rPr lang="en-US" altLang="zh-CN" dirty="0"/>
              <a:t>no convincing evidence of local changes </a:t>
            </a:r>
            <a:r>
              <a:rPr lang="en-US" altLang="zh-CN" dirty="0" smtClean="0"/>
              <a:t>in the </a:t>
            </a:r>
            <a:r>
              <a:rPr lang="en-US" altLang="zh-CN" dirty="0"/>
              <a:t>intrinsic thermal plasma parameters is found</a:t>
            </a:r>
            <a:r>
              <a:rPr lang="en-US" altLang="zh-CN" dirty="0" smtClean="0"/>
              <a:t>. Therefore, they are not the major source of solar wind heating, neither.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91CAF-9C1C-487E-A317-70124B07669D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44A6E0-3F1D-4156-8D7C-A228CA018425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186949" y="5842940"/>
            <a:ext cx="4826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Wang et al., 2013, </a:t>
            </a:r>
            <a:r>
              <a:rPr lang="en-US" altLang="zh-CN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accepted by </a:t>
            </a:r>
            <a:r>
              <a:rPr lang="en-US" altLang="zh-CN" sz="2400" b="1" kern="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ApJL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3474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 sz="quarter"/>
          </p:nvPr>
        </p:nvSpPr>
        <p:spPr>
          <a:xfrm>
            <a:off x="251520" y="1543149"/>
            <a:ext cx="8640960" cy="1920875"/>
          </a:xfrm>
        </p:spPr>
        <p:txBody>
          <a:bodyPr/>
          <a:lstStyle/>
          <a:p>
            <a:r>
              <a:rPr lang="en-US" altLang="zh-CN" sz="2800" kern="1200" dirty="0">
                <a:solidFill>
                  <a:srgbClr val="FFFF00"/>
                </a:solidFill>
                <a:effectLst/>
                <a:latin typeface="Calibri"/>
              </a:rPr>
              <a:t>On Intermittent Turbulence Heating of the Solar Wind </a:t>
            </a:r>
            <a:br>
              <a:rPr lang="en-US" altLang="zh-CN" sz="2800" kern="1200" dirty="0">
                <a:solidFill>
                  <a:srgbClr val="FFFF00"/>
                </a:solidFill>
                <a:effectLst/>
                <a:latin typeface="Calibri"/>
              </a:rPr>
            </a:br>
            <a:r>
              <a:rPr lang="en-US" altLang="zh-CN" sz="3200" kern="1200" dirty="0">
                <a:solidFill>
                  <a:srgbClr val="FFFF00"/>
                </a:solidFill>
                <a:effectLst/>
                <a:latin typeface="Calibri"/>
              </a:rPr>
              <a:t>- </a:t>
            </a:r>
            <a:r>
              <a:rPr lang="en-US" altLang="zh-CN" sz="2800" kern="1200" dirty="0">
                <a:solidFill>
                  <a:srgbClr val="FFFF00"/>
                </a:solidFill>
                <a:effectLst/>
                <a:latin typeface="Calibri"/>
              </a:rPr>
              <a:t>Differences between Tangential and Rotational </a:t>
            </a:r>
            <a:r>
              <a:rPr lang="en-US" altLang="zh-CN" sz="2800" kern="1200" dirty="0" smtClean="0">
                <a:solidFill>
                  <a:srgbClr val="FFFF00"/>
                </a:solidFill>
                <a:effectLst/>
                <a:latin typeface="Calibri"/>
              </a:rPr>
              <a:t>Discontinuities</a:t>
            </a:r>
            <a:br>
              <a:rPr lang="en-US" altLang="zh-CN" sz="2800" kern="1200" dirty="0" smtClean="0">
                <a:solidFill>
                  <a:srgbClr val="FFFF00"/>
                </a:solidFill>
                <a:effectLst/>
                <a:latin typeface="Calibri"/>
              </a:rPr>
            </a:br>
            <a:r>
              <a:rPr lang="en-US" altLang="zh-CN" sz="3200" kern="1200" dirty="0" smtClean="0">
                <a:solidFill>
                  <a:srgbClr val="FFFF00"/>
                </a:solidFill>
                <a:effectLst/>
                <a:latin typeface="Calibri"/>
              </a:rPr>
              <a:t>(Appendix)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sz="quarter" idx="1"/>
          </p:nvPr>
        </p:nvSpPr>
        <p:spPr>
          <a:xfrm>
            <a:off x="755576" y="3692624"/>
            <a:ext cx="7632848" cy="1752600"/>
          </a:xfrm>
        </p:spPr>
        <p:txBody>
          <a:bodyPr/>
          <a:lstStyle/>
          <a:p>
            <a:pPr lvl="0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2400" b="1" kern="1200" dirty="0">
                <a:effectLst/>
                <a:latin typeface="Calibri"/>
              </a:rPr>
              <a:t>Wang, </a:t>
            </a:r>
            <a:r>
              <a:rPr lang="en-US" altLang="zh-CN" sz="2400" b="1" kern="1200" dirty="0" smtClean="0">
                <a:effectLst/>
                <a:latin typeface="Calibri"/>
              </a:rPr>
              <a:t>X.</a:t>
            </a:r>
            <a:r>
              <a:rPr lang="en-US" altLang="zh-CN" sz="2400" b="1" kern="1200" baseline="30000" dirty="0" smtClean="0">
                <a:effectLst/>
                <a:latin typeface="Calibri"/>
              </a:rPr>
              <a:t>1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 err="1">
                <a:effectLst/>
                <a:latin typeface="Calibri"/>
              </a:rPr>
              <a:t>Tu</a:t>
            </a:r>
            <a:r>
              <a:rPr lang="en-US" altLang="zh-CN" sz="2400" b="1" kern="1200" dirty="0">
                <a:effectLst/>
                <a:latin typeface="Calibri"/>
              </a:rPr>
              <a:t>, C. </a:t>
            </a:r>
            <a:r>
              <a:rPr lang="en-US" altLang="zh-CN" sz="2400" b="1" kern="1200" dirty="0" smtClean="0">
                <a:effectLst/>
                <a:latin typeface="Calibri"/>
              </a:rPr>
              <a:t>Y.</a:t>
            </a:r>
            <a:r>
              <a:rPr lang="en-US" altLang="zh-CN" sz="2400" b="1" kern="1200" baseline="30000" dirty="0">
                <a:effectLst/>
                <a:latin typeface="Calibri"/>
              </a:rPr>
              <a:t>1,3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>
                <a:effectLst/>
                <a:latin typeface="Calibri"/>
              </a:rPr>
              <a:t>He, J. </a:t>
            </a:r>
            <a:r>
              <a:rPr lang="en-US" altLang="zh-CN" sz="2400" b="1" kern="1200" dirty="0" smtClean="0">
                <a:effectLst/>
                <a:latin typeface="Calibri"/>
              </a:rPr>
              <a:t>S.</a:t>
            </a:r>
            <a:r>
              <a:rPr lang="en-US" altLang="zh-CN" sz="2400" b="1" kern="1200" baseline="30000" dirty="0">
                <a:effectLst/>
                <a:latin typeface="Calibri"/>
              </a:rPr>
              <a:t>1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 err="1">
                <a:effectLst/>
                <a:latin typeface="Calibri"/>
              </a:rPr>
              <a:t>Marsch</a:t>
            </a:r>
            <a:r>
              <a:rPr lang="en-US" altLang="zh-CN" sz="2400" b="1" kern="1200" dirty="0">
                <a:effectLst/>
                <a:latin typeface="Calibri"/>
              </a:rPr>
              <a:t>, </a:t>
            </a:r>
            <a:r>
              <a:rPr lang="en-US" altLang="zh-CN" sz="2400" b="1" kern="1200" dirty="0" smtClean="0">
                <a:effectLst/>
                <a:latin typeface="Calibri"/>
              </a:rPr>
              <a:t>E.</a:t>
            </a:r>
            <a:r>
              <a:rPr lang="en-US" altLang="zh-CN" sz="2400" b="1" kern="1200" baseline="30000" dirty="0">
                <a:effectLst/>
                <a:latin typeface="Calibri"/>
              </a:rPr>
              <a:t>2</a:t>
            </a:r>
            <a:r>
              <a:rPr lang="en-US" altLang="zh-CN" sz="2400" b="1" kern="1200" dirty="0" smtClean="0">
                <a:effectLst/>
                <a:latin typeface="Calibri"/>
              </a:rPr>
              <a:t>, </a:t>
            </a:r>
            <a:r>
              <a:rPr lang="en-US" altLang="zh-CN" sz="2400" b="1" kern="1200" dirty="0">
                <a:effectLst/>
                <a:latin typeface="Calibri"/>
              </a:rPr>
              <a:t>Wang, L. </a:t>
            </a:r>
            <a:r>
              <a:rPr lang="en-US" altLang="zh-CN" sz="2400" b="1" kern="1200" dirty="0" smtClean="0">
                <a:effectLst/>
                <a:latin typeface="Calibri"/>
              </a:rPr>
              <a:t>H.</a:t>
            </a:r>
            <a:r>
              <a:rPr lang="en-US" altLang="zh-CN" sz="2400" b="1" kern="1200" baseline="30000" dirty="0">
                <a:effectLst/>
                <a:latin typeface="Calibri"/>
              </a:rPr>
              <a:t>1</a:t>
            </a:r>
          </a:p>
          <a:p>
            <a:pPr lvl="0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2400" b="1" kern="1200" dirty="0" smtClean="0">
                <a:effectLst/>
                <a:latin typeface="Calibri"/>
              </a:rPr>
              <a:t>June, </a:t>
            </a:r>
            <a:r>
              <a:rPr lang="en-US" altLang="zh-CN" sz="2400" b="1" kern="1200" dirty="0">
                <a:effectLst/>
                <a:latin typeface="Calibri"/>
              </a:rPr>
              <a:t>2013</a:t>
            </a:r>
            <a:endParaRPr lang="zh-CN" altLang="en-US" sz="2400" b="1" kern="1200" dirty="0">
              <a:effectLst/>
              <a:latin typeface="Calibri"/>
            </a:endParaRP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endParaRPr lang="en-US" altLang="zh-CN" sz="1100" kern="1200" dirty="0">
              <a:solidFill>
                <a:srgbClr val="FFFF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1 School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of Earth and Space Sciences, Peking University, 100871 Beijing, China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Division for Extraterrestrial Physics, Christian </a:t>
            </a:r>
            <a:r>
              <a:rPr lang="en-US" altLang="zh-CN" sz="1600" b="1" i="1" kern="1200" dirty="0" err="1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Albrechts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University at </a:t>
            </a: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Kiel,D-24118 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  Kiel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, Germany</a:t>
            </a:r>
          </a:p>
          <a:p>
            <a:pPr lvl="0" algn="l" eaLnBrk="1" fontAlgn="auto" hangingPunct="1">
              <a:spcAft>
                <a:spcPts val="0"/>
              </a:spcAft>
              <a:buClrTx/>
              <a:buSzTx/>
            </a:pPr>
            <a:r>
              <a:rPr lang="en-US" altLang="zh-CN" sz="1600" b="1" i="1" kern="1200" dirty="0" smtClean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zh-CN" sz="1600" b="1" i="1" kern="1200" dirty="0"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rPr>
              <a:t>chuanyitu@pku.edu.cn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77955-B14D-426F-AA1E-6D21C5AA3BC4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3C108D-A6FF-4FF2-A482-EAD1CB0E86C6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987824" y="6237312"/>
            <a:ext cx="3399656" cy="476250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 dirty="0">
              <a:solidFill>
                <a:srgbClr val="FFFFFF"/>
              </a:solidFill>
            </a:endParaRPr>
          </a:p>
        </p:txBody>
      </p:sp>
      <p:pic>
        <p:nvPicPr>
          <p:cNvPr id="8" name="Picture 2" descr="C:\Users\WangXin\Desktop\image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6" t="15525" r="29595" b="61096"/>
          <a:stretch/>
        </p:blipFill>
        <p:spPr bwMode="auto">
          <a:xfrm>
            <a:off x="7528143" y="0"/>
            <a:ext cx="1615857" cy="16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工作\2013贺年片\图片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2"/>
            <a:ext cx="1614959" cy="16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67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Identification of the Type of Discontinuity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1800" dirty="0" smtClean="0"/>
              <a:t>——</a:t>
            </a:r>
            <a:r>
              <a:rPr lang="en-US" altLang="zh-CN" sz="2000" dirty="0" err="1" smtClean="0"/>
              <a:t>Tsurutani</a:t>
            </a:r>
            <a:r>
              <a:rPr lang="en-US" altLang="zh-CN" sz="2000" dirty="0" smtClean="0"/>
              <a:t>-Smith Criteria (Smith, 1973; </a:t>
            </a:r>
            <a:r>
              <a:rPr lang="en-US" altLang="zh-CN" sz="2000" dirty="0" err="1" smtClean="0">
                <a:effectLst/>
              </a:rPr>
              <a:t>Tsurutani</a:t>
            </a:r>
            <a:r>
              <a:rPr lang="en-US" altLang="zh-CN" sz="2000" dirty="0" smtClean="0">
                <a:effectLst/>
              </a:rPr>
              <a:t> and Smith </a:t>
            </a:r>
            <a:r>
              <a:rPr lang="en-US" altLang="zh-CN" sz="2000" dirty="0">
                <a:effectLst/>
              </a:rPr>
              <a:t>(1979)</a:t>
            </a:r>
            <a:r>
              <a:rPr lang="en-US" altLang="zh-CN" sz="2000" dirty="0" smtClean="0"/>
              <a:t>)</a:t>
            </a:r>
            <a:endParaRPr lang="zh-CN" altLang="en-US" sz="24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577955-B14D-426F-AA1E-6D21C5AA3BC4}" type="slidenum">
              <a:rPr lang="en-US" altLang="zh-CN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zh-CN">
              <a:solidFill>
                <a:srgbClr val="FFFFFF"/>
              </a:solidFill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20956"/>
              </p:ext>
            </p:extLst>
          </p:nvPr>
        </p:nvGraphicFramePr>
        <p:xfrm>
          <a:off x="6084167" y="2198360"/>
          <a:ext cx="297599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97"/>
                <a:gridCol w="991997"/>
                <a:gridCol w="99199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TD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RD</a:t>
                      </a:r>
                      <a:endParaRPr lang="zh-CN" altLang="en-US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err="1" smtClean="0">
                          <a:solidFill>
                            <a:schemeClr val="bg1"/>
                          </a:solidFill>
                        </a:rPr>
                        <a:t>Num</a:t>
                      </a:r>
                      <a:endParaRPr lang="en-US" altLang="zh-CN" sz="2000" b="1" i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/20,578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1.8%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86.5%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&lt; </a:t>
                      </a:r>
                      <a:r>
                        <a:rPr lang="el-GR" altLang="zh-CN" sz="2000" b="1" i="0" dirty="0" smtClean="0">
                          <a:solidFill>
                            <a:schemeClr val="bg1"/>
                          </a:solidFill>
                        </a:rPr>
                        <a:t>σ</a:t>
                      </a:r>
                      <a:r>
                        <a:rPr lang="en-US" altLang="zh-CN" sz="2000" b="1" i="0" baseline="-25000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 &gt;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0.7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0.89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&lt; </a:t>
                      </a:r>
                      <a:r>
                        <a:rPr lang="el-GR" altLang="zh-CN" sz="2000" b="1" i="0" dirty="0" smtClean="0">
                          <a:solidFill>
                            <a:schemeClr val="bg1"/>
                          </a:solidFill>
                        </a:rPr>
                        <a:t>γ</a:t>
                      </a:r>
                      <a:r>
                        <a:rPr lang="en-US" altLang="zh-CN" sz="2000" b="1" i="0" baseline="-250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 &gt;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0.32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i="0" dirty="0" smtClean="0">
                          <a:solidFill>
                            <a:schemeClr val="bg1"/>
                          </a:solidFill>
                        </a:rPr>
                        <a:t>0.6</a:t>
                      </a:r>
                      <a:endParaRPr lang="zh-CN" altLang="en-US" sz="2000" b="1" i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AE0F00-8F37-4927-A7BA-A7F29EBC8BD2}" type="datetime1">
              <a:rPr lang="zh-CN" altLang="en-US" smtClean="0">
                <a:solidFill>
                  <a:srgbClr val="FFFFFF"/>
                </a:solidFill>
              </a:rPr>
              <a:t>2013/6/25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FFFFFF"/>
                </a:solidFill>
              </a:rPr>
              <a:t>Kennebunkport 2013</a:t>
            </a: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9512" y="1196752"/>
            <a:ext cx="5752421" cy="51845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251520" y="4178501"/>
            <a:ext cx="24874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dirty="0" smtClean="0">
                <a:solidFill>
                  <a:schemeClr val="bg2"/>
                </a:solidFill>
              </a:rPr>
              <a:t>BL: the larger magnetic field magnitude on either side of discontinuity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dirty="0" err="1" smtClean="0">
                <a:solidFill>
                  <a:schemeClr val="bg2"/>
                </a:solidFill>
              </a:rPr>
              <a:t>Bn</a:t>
            </a:r>
            <a:r>
              <a:rPr lang="en-US" altLang="zh-CN" sz="1400" b="1" dirty="0" smtClean="0">
                <a:solidFill>
                  <a:schemeClr val="bg2"/>
                </a:solidFill>
              </a:rPr>
              <a:t>: the magnetic field component along the minimum variance direction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400" b="1" dirty="0" smtClean="0">
                <a:solidFill>
                  <a:schemeClr val="bg2"/>
                </a:solidFill>
              </a:rPr>
              <a:t>Δ|B|: the jump in field magnitude</a:t>
            </a:r>
            <a:endParaRPr lang="zh-CN" altLang="en-US" sz="1400" dirty="0">
              <a:solidFill>
                <a:schemeClr val="bg2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3" t="13626" r="4735" b="19305"/>
          <a:stretch/>
        </p:blipFill>
        <p:spPr bwMode="auto">
          <a:xfrm rot="16200000">
            <a:off x="221079" y="1549997"/>
            <a:ext cx="2690172" cy="215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569489" y="3141840"/>
            <a:ext cx="2104120" cy="1061588"/>
            <a:chOff x="569489" y="3501881"/>
            <a:chExt cx="2104120" cy="1061588"/>
          </a:xfrm>
        </p:grpSpPr>
        <p:cxnSp>
          <p:nvCxnSpPr>
            <p:cNvPr id="25" name="直接连接符 24"/>
            <p:cNvCxnSpPr/>
            <p:nvPr/>
          </p:nvCxnSpPr>
          <p:spPr>
            <a:xfrm rot="16200000">
              <a:off x="1621549" y="2449821"/>
              <a:ext cx="0" cy="210412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6" t="13685" r="89733" b="33245"/>
            <a:stretch/>
          </p:blipFill>
          <p:spPr bwMode="auto">
            <a:xfrm rot="16200000">
              <a:off x="1684612" y="3706048"/>
              <a:ext cx="209305" cy="150553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11261" r="2449" b="5331"/>
          <a:stretch/>
        </p:blipFill>
        <p:spPr bwMode="auto">
          <a:xfrm>
            <a:off x="2816485" y="1263813"/>
            <a:ext cx="2852058" cy="279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直接连接符 27"/>
          <p:cNvCxnSpPr/>
          <p:nvPr/>
        </p:nvCxnSpPr>
        <p:spPr>
          <a:xfrm>
            <a:off x="3305433" y="3173545"/>
            <a:ext cx="219445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7" t="13987" r="3082" b="5758"/>
          <a:stretch/>
        </p:blipFill>
        <p:spPr bwMode="auto">
          <a:xfrm>
            <a:off x="2885070" y="4048243"/>
            <a:ext cx="2738112" cy="227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0" name="直接连接符 29"/>
          <p:cNvCxnSpPr/>
          <p:nvPr/>
        </p:nvCxnSpPr>
        <p:spPr>
          <a:xfrm>
            <a:off x="3771694" y="1385871"/>
            <a:ext cx="0" cy="178767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4184477" y="3194894"/>
            <a:ext cx="0" cy="45765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179302" y="4077971"/>
            <a:ext cx="0" cy="1866876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0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宋体"/>
        <a:cs typeface=""/>
      </a:majorFont>
      <a:minorFont>
        <a:latin typeface="Garamond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1252</Words>
  <Application>Microsoft Office PowerPoint</Application>
  <PresentationFormat>全屏显示(4:3)</PresentationFormat>
  <Paragraphs>188</Paragraphs>
  <Slides>19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Stream</vt:lpstr>
      <vt:lpstr>On Intermittent Turbulence Heating of the Solar Wind  - Differences between Tangential and Rotational Discontinuities</vt:lpstr>
      <vt:lpstr>Case Study - 1 An Intermittent Structure Identified as Tangential Discontinuity</vt:lpstr>
      <vt:lpstr>Case Study - 2 An Intermittent Structure Identified as Rotational Discontinuity</vt:lpstr>
      <vt:lpstr>Statistical Study</vt:lpstr>
      <vt:lpstr>Superposed Epoch Analysis - 1 252 TD-type Intermittency</vt:lpstr>
      <vt:lpstr>Superposed Epoch Analysis - 2  17,802 RD-type Intermittency</vt:lpstr>
      <vt:lpstr>Conclusion</vt:lpstr>
      <vt:lpstr>On Intermittent Turbulence Heating of the Solar Wind  - Differences between Tangential and Rotational Discontinuities (Appendix)</vt:lpstr>
      <vt:lpstr>Identification of the Type of Discontinuity ——Tsurutani-Smith Criteria (Smith, 1973; Tsurutani and Smith (1979))</vt:lpstr>
      <vt:lpstr>The Definition of Relative Increment of Tp ——ΔTp/Tp</vt:lpstr>
      <vt:lpstr>The Distribution of ΔTp/Tp ——RDs</vt:lpstr>
      <vt:lpstr>PowerPoint 演示文稿</vt:lpstr>
      <vt:lpstr>PowerPoint 演示文稿</vt:lpstr>
      <vt:lpstr>Conclusion</vt:lpstr>
      <vt:lpstr>A Pure Large-Amplitude Alfven Wave Observed by WIND Spacecraft</vt:lpstr>
      <vt:lpstr>Large-amplitude Alfvenic Fluctuations</vt:lpstr>
      <vt:lpstr>Arc-polarization of Large-amplitude Alfven wave</vt:lpstr>
      <vt:lpstr>High σC and γA~1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MHD Intermittent structures identified using WIND data as tangential and rotational discontinuities and differences of their heating effects</dc:title>
  <dc:creator>WangXin</dc:creator>
  <cp:lastModifiedBy>WangXin</cp:lastModifiedBy>
  <cp:revision>100</cp:revision>
  <dcterms:created xsi:type="dcterms:W3CDTF">2013-05-22T12:58:32Z</dcterms:created>
  <dcterms:modified xsi:type="dcterms:W3CDTF">2013-06-25T12:21:43Z</dcterms:modified>
</cp:coreProperties>
</file>