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8" r:id="rId3"/>
    <p:sldId id="260" r:id="rId4"/>
    <p:sldId id="261" r:id="rId5"/>
    <p:sldId id="262" r:id="rId6"/>
    <p:sldId id="263" r:id="rId7"/>
    <p:sldId id="266" r:id="rId8"/>
    <p:sldId id="26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3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696" y="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046E8-B8BF-DF40-A589-921A49BCDAFC}" type="datetimeFigureOut">
              <a:rPr lang="en-US" smtClean="0"/>
              <a:pPr/>
              <a:t>6/4/13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F10DC-BE8E-7145-99A8-5FB1B1F588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2649"/>
            <a:ext cx="8229600" cy="67622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/>
                <a:cs typeface="Times"/>
              </a:rPr>
              <a:t>Abstract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50"/>
            <a:ext cx="8229600" cy="511283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	For a while it seemed like a simple fluid-like, self-similar, Kolmogoroff cascade was the easy explanation for the nature and evolution of the majority of solar wind fluctuations.</a:t>
            </a:r>
          </a:p>
          <a:p>
            <a:pPr>
              <a:buNone/>
            </a:pP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dirty="0" smtClean="0">
                <a:latin typeface="Times"/>
                <a:cs typeface="Times"/>
              </a:rPr>
              <a:t>	More recently we have found that: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the cascade is not stirred at large scales, and the large scales present a number of puzzles;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the velocity and magnetic spectra evolve differently with different “inertial ranges” in both slope (until far from the Sun) and wavenumber range (everywhere);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anisotropy in both variances and spectral characteristics are the order of the day and are strongly scale dependent; and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Times"/>
                <a:cs typeface="Times"/>
              </a:rPr>
              <a:t>it is not clear what fraction of the fluctuations should be considered to be “turbulent” as opposed to, for example, convected structures or discontinuities.  </a:t>
            </a:r>
          </a:p>
          <a:p>
            <a:pPr marL="457200" lvl="1" indent="0">
              <a:buNone/>
            </a:pPr>
            <a:endParaRPr lang="en-US" dirty="0" smtClean="0">
              <a:latin typeface="Times"/>
              <a:cs typeface="Times"/>
            </a:endParaRPr>
          </a:p>
          <a:p>
            <a:pPr>
              <a:buNone/>
            </a:pPr>
            <a:r>
              <a:rPr lang="en-US" dirty="0">
                <a:latin typeface="Times"/>
                <a:cs typeface="Times"/>
              </a:rPr>
              <a:t>	</a:t>
            </a:r>
            <a:r>
              <a:rPr lang="en-US" dirty="0" smtClean="0">
                <a:latin typeface="Times"/>
                <a:cs typeface="Times"/>
              </a:rPr>
              <a:t>		This talk will review some recent results in these areas, and attempt to characterize where we are in our understanding.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618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Large scale transverse fluctuations are more equipartioned than expected from a “quasi-static” regime</a:t>
            </a:r>
            <a:endParaRPr lang="en-US" sz="2800" dirty="0"/>
          </a:p>
        </p:txBody>
      </p:sp>
      <p:pic>
        <p:nvPicPr>
          <p:cNvPr id="4" name="Content Placeholder 3" descr="multi_ra_101_5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7250" r="-17250"/>
          <a:stretch>
            <a:fillRect/>
          </a:stretch>
        </p:blipFill>
        <p:spPr>
          <a:xfrm>
            <a:off x="-758059" y="1030819"/>
            <a:ext cx="10556265" cy="5805539"/>
          </a:xfrm>
        </p:spPr>
      </p:pic>
      <p:sp>
        <p:nvSpPr>
          <p:cNvPr id="5" name="TextBox 4"/>
          <p:cNvSpPr txBox="1"/>
          <p:nvPr/>
        </p:nvSpPr>
        <p:spPr>
          <a:xfrm>
            <a:off x="3702959" y="2597649"/>
            <a:ext cx="1287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3600" baseline="-25000" dirty="0" err="1" smtClean="0"/>
              <a:t>vr</a:t>
            </a:r>
            <a:r>
              <a:rPr lang="en-US" sz="3600" baseline="-25000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P</a:t>
            </a:r>
            <a:r>
              <a:rPr lang="en-US" sz="3600" baseline="-25000" dirty="0" err="1" smtClean="0"/>
              <a:t>br</a:t>
            </a:r>
            <a:endParaRPr lang="en-US" sz="2000" baseline="-25000" dirty="0"/>
          </a:p>
        </p:txBody>
      </p:sp>
      <p:sp>
        <p:nvSpPr>
          <p:cNvPr id="6" name="TextBox 5"/>
          <p:cNvSpPr txBox="1"/>
          <p:nvPr/>
        </p:nvSpPr>
        <p:spPr>
          <a:xfrm>
            <a:off x="4019321" y="4164485"/>
            <a:ext cx="1422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3600" baseline="-25000" dirty="0" err="1" smtClean="0"/>
              <a:t>vn</a:t>
            </a:r>
            <a:r>
              <a:rPr lang="en-US" sz="3600" baseline="-25000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P</a:t>
            </a:r>
            <a:r>
              <a:rPr lang="en-US" sz="3600" baseline="-25000" dirty="0" err="1" smtClean="0"/>
              <a:t>bn</a:t>
            </a:r>
            <a:endParaRPr lang="en-US" sz="20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2836667" y="5055108"/>
            <a:ext cx="125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P</a:t>
            </a:r>
            <a:r>
              <a:rPr lang="en-US" sz="3600" baseline="-25000" dirty="0" err="1" smtClean="0"/>
              <a:t>vt</a:t>
            </a:r>
            <a:r>
              <a:rPr lang="en-US" sz="3600" baseline="-25000" dirty="0" smtClean="0"/>
              <a:t> </a:t>
            </a:r>
            <a:r>
              <a:rPr lang="en-US" sz="2000" dirty="0" smtClean="0"/>
              <a:t>/ </a:t>
            </a:r>
            <a:r>
              <a:rPr lang="en-US" sz="2000" dirty="0" err="1" smtClean="0"/>
              <a:t>P</a:t>
            </a:r>
            <a:r>
              <a:rPr lang="en-US" sz="3600" baseline="-25000" dirty="0" err="1" smtClean="0"/>
              <a:t>bt</a:t>
            </a:r>
            <a:endParaRPr lang="en-US" sz="2000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5441555" y="2597649"/>
            <a:ext cx="2272076" cy="1118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Shear in V (</a:t>
            </a:r>
            <a:r>
              <a:rPr lang="en-US" sz="1600" dirty="0" err="1" smtClean="0"/>
              <a:t>V</a:t>
            </a:r>
            <a:r>
              <a:rPr lang="en-US" sz="2800" baseline="-25000" dirty="0" err="1" smtClean="0"/>
              <a:t>r</a:t>
            </a:r>
            <a:r>
              <a:rPr lang="en-US" sz="1600" dirty="0" err="1" smtClean="0"/>
              <a:t>(</a:t>
            </a:r>
            <a:r>
              <a:rPr lang="en-US" sz="1600" dirty="0" err="1" smtClean="0">
                <a:latin typeface="Symbol" charset="2"/>
                <a:cs typeface="Symbol" charset="2"/>
              </a:rPr>
              <a:t>q</a:t>
            </a:r>
            <a:r>
              <a:rPr lang="en-US" sz="1600" dirty="0" smtClean="0"/>
              <a:t>)) is </a:t>
            </a:r>
          </a:p>
          <a:p>
            <a:r>
              <a:rPr lang="en-US" sz="1600" dirty="0" smtClean="0"/>
              <a:t>the dominant energy in</a:t>
            </a:r>
          </a:p>
          <a:p>
            <a:r>
              <a:rPr lang="en-US" sz="1600" dirty="0" smtClean="0"/>
              <a:t>fluctuations at large</a:t>
            </a:r>
          </a:p>
          <a:p>
            <a:r>
              <a:rPr lang="en-US" sz="1600" dirty="0" smtClean="0"/>
              <a:t>scales.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001959" y="3806621"/>
            <a:ext cx="1099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Solar rotation</a:t>
            </a:r>
            <a:endParaRPr lang="en-US" sz="12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01915" y="3917090"/>
            <a:ext cx="302050" cy="329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lios2_nonAlf_102_76_rev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000" r="-14000"/>
          <a:stretch>
            <a:fillRect/>
          </a:stretch>
        </p:blipFill>
        <p:spPr>
          <a:xfrm>
            <a:off x="-465524" y="2201817"/>
            <a:ext cx="5473066" cy="3009975"/>
          </a:xfrm>
        </p:spPr>
      </p:pic>
      <p:pic>
        <p:nvPicPr>
          <p:cNvPr id="5" name="Picture 4" descr="Helios2_Alf_106_76_rev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639" y="2201818"/>
            <a:ext cx="4275852" cy="30099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224" y="1731766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NonAlfvénic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0075" y="1731766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Alfvénic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15344" y="3257370"/>
            <a:ext cx="53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sz="2000" baseline="30000" dirty="0" smtClean="0"/>
              <a:t>–1</a:t>
            </a:r>
            <a:endParaRPr lang="en-US" i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2231168" y="3999555"/>
            <a:ext cx="6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sz="2000" baseline="30000" dirty="0" smtClean="0"/>
              <a:t>–3/2</a:t>
            </a:r>
            <a:endParaRPr lang="en-US" i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410" y="2888038"/>
            <a:ext cx="681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sz="2000" baseline="30000" dirty="0" smtClean="0"/>
              <a:t>–5/3</a:t>
            </a:r>
            <a:endParaRPr lang="en-US" i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7216575" y="2703372"/>
            <a:ext cx="53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sz="2000" baseline="30000" dirty="0" smtClean="0"/>
              <a:t>–1</a:t>
            </a:r>
            <a:endParaRPr lang="en-US" i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14310" y="5310734"/>
            <a:ext cx="52942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 the curious flattening—seen, at times in v, density, </a:t>
            </a:r>
          </a:p>
          <a:p>
            <a:r>
              <a:rPr lang="en-US" sz="1600" dirty="0" smtClean="0"/>
              <a:t>|B|, and z </a:t>
            </a:r>
            <a:r>
              <a:rPr lang="en-US" sz="1600" baseline="30000" dirty="0" smtClean="0"/>
              <a:t>–</a:t>
            </a:r>
            <a:r>
              <a:rPr lang="en-US" sz="1600" dirty="0" smtClean="0"/>
              <a:t>, and more prevalently closer to the Sun.  It is</a:t>
            </a:r>
          </a:p>
          <a:p>
            <a:r>
              <a:rPr lang="en-US" sz="1600" dirty="0" smtClean="0"/>
              <a:t>not an artifact, but a real feature.  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416351" y="4872462"/>
            <a:ext cx="716636" cy="1599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500410" y="558800"/>
            <a:ext cx="41358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Helios 2, 0.3 AU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Velocity (black) and Magnetic (red) spectra</a:t>
            </a:r>
            <a:br>
              <a:rPr lang="en-US" sz="2800" dirty="0" smtClean="0"/>
            </a:br>
            <a:r>
              <a:rPr lang="en-US" sz="2800" dirty="0" smtClean="0"/>
              <a:t>1 AU (Helios 2; same streams)</a:t>
            </a:r>
            <a:endParaRPr lang="en-US" sz="2800" dirty="0"/>
          </a:p>
        </p:txBody>
      </p:sp>
      <p:pic>
        <p:nvPicPr>
          <p:cNvPr id="4" name="Content Placeholder 3" descr="Helios2_nonAlf_1AU_29_76_rev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000" r="-14000"/>
          <a:stretch>
            <a:fillRect/>
          </a:stretch>
        </p:blipFill>
        <p:spPr>
          <a:xfrm>
            <a:off x="-639668" y="2020713"/>
            <a:ext cx="5772377" cy="3174585"/>
          </a:xfrm>
        </p:spPr>
      </p:pic>
      <p:pic>
        <p:nvPicPr>
          <p:cNvPr id="5" name="Picture 4" descr="Helios2_Alf_1AU_24_76_rev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78" y="2037207"/>
            <a:ext cx="4496383" cy="31652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42212" y="1542085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NonAlfvénic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0075" y="1632802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Alfvénic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83361" y="5508661"/>
            <a:ext cx="40741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Note again the flattening of the V spectrum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3525691" y="4836565"/>
            <a:ext cx="1129767" cy="2144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7467817" y="4688117"/>
            <a:ext cx="1129767" cy="5113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Velocity (black/green) and Magnetic (red) spectra</a:t>
            </a:r>
            <a:br>
              <a:rPr lang="en-US" sz="2800" dirty="0" smtClean="0"/>
            </a:br>
            <a:r>
              <a:rPr lang="en-US" sz="2800" dirty="0" smtClean="0"/>
              <a:t>~4.5 AU (Ulysses)</a:t>
            </a:r>
            <a:endParaRPr lang="en-US" sz="2800" dirty="0"/>
          </a:p>
        </p:txBody>
      </p:sp>
      <p:pic>
        <p:nvPicPr>
          <p:cNvPr id="4" name="Content Placeholder 3" descr="Ulysses_Spectra_243_329_1993_4AU_rev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000" r="-14000"/>
          <a:stretch>
            <a:fillRect/>
          </a:stretch>
        </p:blipFill>
        <p:spPr>
          <a:xfrm>
            <a:off x="3955276" y="2120498"/>
            <a:ext cx="5772272" cy="3174527"/>
          </a:xfrm>
        </p:spPr>
      </p:pic>
      <p:pic>
        <p:nvPicPr>
          <p:cNvPr id="5" name="Picture 4" descr="Ulysses_Spectra_315_1996_4_7AU_rev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1" y="2120498"/>
            <a:ext cx="4542104" cy="319740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9224" y="1649296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NonAlfvénic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80075" y="1682284"/>
            <a:ext cx="100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Alfvénic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10140" y="5516907"/>
            <a:ext cx="23630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(N.B. change in </a:t>
            </a:r>
            <a:r>
              <a:rPr lang="en-US" sz="1600" i="1" dirty="0" smtClean="0"/>
              <a:t>f</a:t>
            </a:r>
            <a:r>
              <a:rPr lang="en-US" sz="1600" dirty="0" smtClean="0"/>
              <a:t> range)</a:t>
            </a:r>
            <a:endParaRPr lang="en-US" sz="16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4403966" y="5096336"/>
            <a:ext cx="206175" cy="5898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89658" y="4139752"/>
            <a:ext cx="2153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Velocity spectral slope is</a:t>
            </a:r>
          </a:p>
          <a:p>
            <a:r>
              <a:rPr lang="en-US" sz="1400" dirty="0" smtClean="0"/>
              <a:t>clearly –5/3, not –3/2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638936" y="4312922"/>
            <a:ext cx="17748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Still a flattening in V</a:t>
            </a:r>
          </a:p>
        </p:txBody>
      </p:sp>
      <p:cxnSp>
        <p:nvCxnSpPr>
          <p:cNvPr id="13" name="Straight Arrow Connector 12"/>
          <p:cNvCxnSpPr>
            <a:stCxn id="9" idx="3"/>
          </p:cNvCxnSpPr>
          <p:nvPr/>
        </p:nvCxnSpPr>
        <p:spPr>
          <a:xfrm flipV="1">
            <a:off x="3143024" y="4312922"/>
            <a:ext cx="700136" cy="884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7785296" y="4123249"/>
            <a:ext cx="272134" cy="1566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Velocity (black) and Magnetic (red) spectra</a:t>
            </a:r>
            <a:br>
              <a:rPr lang="en-US" sz="2800" dirty="0" smtClean="0"/>
            </a:br>
            <a:r>
              <a:rPr lang="en-US" sz="2800" dirty="0" smtClean="0"/>
              <a:t>4.7 AU (ecliptic, Ulysses pre-Jupiter)</a:t>
            </a:r>
            <a:endParaRPr lang="en-US" sz="2800" dirty="0"/>
          </a:p>
        </p:txBody>
      </p:sp>
      <p:pic>
        <p:nvPicPr>
          <p:cNvPr id="4" name="Content Placeholder 3" descr="Ulysses_Spectra_308_1991_preJup_rev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4000" r="-14000"/>
          <a:stretch>
            <a:fillRect/>
          </a:stretch>
        </p:blipFill>
        <p:spPr>
          <a:xfrm>
            <a:off x="251025" y="2020797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669969" y="1486525"/>
            <a:ext cx="141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NonAlfvénic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48362" y="3999555"/>
            <a:ext cx="3442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The low-</a:t>
            </a:r>
            <a:r>
              <a:rPr lang="en-US" sz="1600" i="1" dirty="0" smtClean="0"/>
              <a:t>f </a:t>
            </a:r>
            <a:r>
              <a:rPr lang="en-US" sz="1600" dirty="0" smtClean="0"/>
              <a:t>and high-</a:t>
            </a:r>
            <a:r>
              <a:rPr lang="en-US" sz="1600" i="1" dirty="0" smtClean="0"/>
              <a:t>f</a:t>
            </a:r>
          </a:p>
          <a:p>
            <a:r>
              <a:rPr lang="en-US" sz="1600" dirty="0" smtClean="0"/>
              <a:t>spectra can have a </a:t>
            </a:r>
          </a:p>
          <a:p>
            <a:r>
              <a:rPr lang="en-US" sz="1600" dirty="0" smtClean="0"/>
              <a:t>transition that may indicate a</a:t>
            </a:r>
          </a:p>
          <a:p>
            <a:r>
              <a:rPr lang="en-US" sz="1600" dirty="0" smtClean="0"/>
              <a:t>lack of cascade from large to small</a:t>
            </a:r>
          </a:p>
          <a:p>
            <a:r>
              <a:rPr lang="en-US" sz="1600" dirty="0" smtClean="0"/>
              <a:t>scales.  The turbulence is decaying,</a:t>
            </a:r>
          </a:p>
          <a:p>
            <a:r>
              <a:rPr lang="en-US" sz="1600" dirty="0" smtClean="0"/>
              <a:t>not driven.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02930" y="2267771"/>
            <a:ext cx="251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 is flat (</a:t>
            </a:r>
            <a:r>
              <a:rPr lang="en-US" sz="1600" i="1" dirty="0" smtClean="0"/>
              <a:t>f </a:t>
            </a:r>
            <a:r>
              <a:rPr lang="en-US" sz="1600" baseline="30000" dirty="0" smtClean="0"/>
              <a:t>–1</a:t>
            </a:r>
            <a:r>
              <a:rPr lang="en-US" sz="1600" dirty="0" smtClean="0"/>
              <a:t>)</a:t>
            </a:r>
            <a:r>
              <a:rPr lang="en-US" sz="1600" i="1" dirty="0" smtClean="0"/>
              <a:t> </a:t>
            </a:r>
            <a:r>
              <a:rPr lang="en-US" sz="1600" dirty="0" smtClean="0"/>
              <a:t>while V is   </a:t>
            </a:r>
          </a:p>
          <a:p>
            <a:r>
              <a:rPr lang="en-US" sz="1600" dirty="0" smtClean="0"/>
              <a:t>   already in an “inertial</a:t>
            </a:r>
          </a:p>
          <a:p>
            <a:r>
              <a:rPr lang="en-US" sz="1600" dirty="0" smtClean="0"/>
              <a:t>        range.”</a:t>
            </a:r>
            <a:endParaRPr lang="en-US" sz="1600" dirty="0"/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rot="10800000" flipV="1">
            <a:off x="4098822" y="2683270"/>
            <a:ext cx="404108" cy="285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3995385" y="2955986"/>
            <a:ext cx="610983" cy="404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3075253" y="3520297"/>
            <a:ext cx="900787" cy="577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4696761" y="3756264"/>
            <a:ext cx="643228" cy="51956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473992" y="4111762"/>
            <a:ext cx="6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baseline="30000" dirty="0" smtClean="0"/>
              <a:t>–5/3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162330" y="5199883"/>
            <a:ext cx="6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 </a:t>
            </a:r>
            <a:r>
              <a:rPr lang="en-US" baseline="30000" dirty="0" smtClean="0"/>
              <a:t>–5/3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682" y="274638"/>
            <a:ext cx="8229600" cy="945845"/>
          </a:xfrm>
        </p:spPr>
        <p:txBody>
          <a:bodyPr>
            <a:noAutofit/>
          </a:bodyPr>
          <a:lstStyle/>
          <a:p>
            <a:r>
              <a:rPr lang="en-US" sz="3200" dirty="0" smtClean="0"/>
              <a:t>Velocity Spectral Slope vs radial distance,</a:t>
            </a:r>
            <a:br>
              <a:rPr lang="en-US" sz="3200" dirty="0" smtClean="0"/>
            </a:br>
            <a:r>
              <a:rPr lang="en-US" sz="3200" dirty="0" smtClean="0"/>
              <a:t>speed, latitude, and Alfvénicity (Ulysses)</a:t>
            </a:r>
            <a:endParaRPr lang="en-US" sz="3200" dirty="0"/>
          </a:p>
        </p:txBody>
      </p:sp>
      <p:pic>
        <p:nvPicPr>
          <p:cNvPr id="4" name="Content Placeholder 3" descr="Ulysses_velocity_slope_vs_r_AU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5500" r="-15500"/>
          <a:stretch>
            <a:fillRect/>
          </a:stretch>
        </p:blipFill>
        <p:spPr>
          <a:xfrm>
            <a:off x="-34871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5079795" y="4836254"/>
            <a:ext cx="1593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 &gt; 675 km/s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69844" y="6126163"/>
            <a:ext cx="1415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|σ</a:t>
            </a:r>
            <a:r>
              <a:rPr lang="en-US" sz="2400" baseline="-25000" dirty="0" smtClean="0"/>
              <a:t>c</a:t>
            </a:r>
            <a:r>
              <a:rPr lang="en-US" sz="2400" dirty="0" smtClean="0"/>
              <a:t>| &gt; 0.5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1924376" y="5510646"/>
            <a:ext cx="1071240" cy="159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9375" y="3810108"/>
            <a:ext cx="1820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&gt; |σ</a:t>
            </a:r>
            <a:r>
              <a:rPr lang="en-US" baseline="-25000" dirty="0" smtClean="0"/>
              <a:t>c</a:t>
            </a:r>
            <a:r>
              <a:rPr lang="en-US" dirty="0" smtClean="0"/>
              <a:t>| &gt; 0.33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>
          <a:xfrm rot="10800000" flipV="1">
            <a:off x="4953623" y="3994774"/>
            <a:ext cx="445752" cy="3199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953622" y="1732631"/>
            <a:ext cx="182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Near ecliptic (&lt;20</a:t>
            </a:r>
            <a:r>
              <a:rPr lang="en-US" sz="2000" dirty="0" smtClean="0">
                <a:latin typeface="LucidaGrande"/>
              </a:rPr>
              <a:t>°</a:t>
            </a:r>
            <a:r>
              <a:rPr lang="en-US" sz="1600" dirty="0" smtClean="0">
                <a:latin typeface="LucidaGrande"/>
              </a:rPr>
              <a:t>)</a:t>
            </a:r>
            <a:endParaRPr lang="en-US" sz="1600" dirty="0"/>
          </a:p>
        </p:txBody>
      </p:sp>
      <p:cxnSp>
        <p:nvCxnSpPr>
          <p:cNvPr id="15" name="Straight Arrow Connector 14"/>
          <p:cNvCxnSpPr/>
          <p:nvPr/>
        </p:nvCxnSpPr>
        <p:spPr>
          <a:xfrm rot="10800000" flipV="1">
            <a:off x="5079795" y="2071184"/>
            <a:ext cx="319580" cy="1913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968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"/>
                <a:cs typeface="Times"/>
              </a:rPr>
              <a:t>Conclusions</a:t>
            </a:r>
            <a:endParaRPr lang="en-US" dirty="0">
              <a:latin typeface="Times"/>
              <a:cs typeface="Time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97"/>
            <a:ext cx="8229600" cy="5294256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latin typeface="Times"/>
                <a:cs typeface="Times"/>
              </a:rPr>
              <a:t>Don’t trust 1 AU – spectra are rapidly evolving, and eventually reach a “Kolmogoroff” spectrum for both velocity and magnetic field, which take different paths to get there.</a:t>
            </a:r>
          </a:p>
          <a:p>
            <a:r>
              <a:rPr lang="en-US" dirty="0" smtClean="0">
                <a:latin typeface="Times"/>
                <a:cs typeface="Times"/>
              </a:rPr>
              <a:t>The only really Alfvénic fluctuations (both in correlation and in amplitude) are in “smooth” streams nearer the Sun.</a:t>
            </a:r>
          </a:p>
          <a:p>
            <a:r>
              <a:rPr lang="en-US" dirty="0" smtClean="0">
                <a:latin typeface="Times"/>
                <a:cs typeface="Times"/>
              </a:rPr>
              <a:t>The large-scale fluctuations are not well understood, and there does not seem to be a simple “non-WKB” or “quasi-static” regime.</a:t>
            </a:r>
          </a:p>
          <a:p>
            <a:r>
              <a:rPr lang="en-US" dirty="0" smtClean="0">
                <a:latin typeface="Times"/>
                <a:cs typeface="Times"/>
              </a:rPr>
              <a:t>We need to rethink the idea of “the inertial range” for the solar wind.</a:t>
            </a:r>
          </a:p>
          <a:p>
            <a:r>
              <a:rPr lang="en-US" dirty="0" smtClean="0">
                <a:latin typeface="Times"/>
                <a:cs typeface="Times"/>
              </a:rPr>
              <a:t>Cross-helicity strongly determines the rate of evolution (as expected). </a:t>
            </a:r>
          </a:p>
          <a:p>
            <a:r>
              <a:rPr lang="en-US" dirty="0" smtClean="0">
                <a:latin typeface="Times"/>
                <a:cs typeface="Times"/>
              </a:rPr>
              <a:t>In the inner heliosphere, the evolution of velocity fluctuations is often energetically more important that of the magnetic field.</a:t>
            </a:r>
          </a:p>
          <a:p>
            <a:r>
              <a:rPr lang="en-US" dirty="0" smtClean="0">
                <a:latin typeface="Times"/>
                <a:cs typeface="Times"/>
              </a:rPr>
              <a:t>Turbulence in the solar wind is decaying rather than driven.</a:t>
            </a:r>
          </a:p>
          <a:p>
            <a:r>
              <a:rPr lang="en-US" dirty="0" smtClean="0">
                <a:latin typeface="Times"/>
                <a:cs typeface="Times"/>
              </a:rPr>
              <a:t>We still don’t know whether low cross-helicity regions near the Sun represent “older turbulence” or a different origin—they do have more “evolved” spectra, but we await new missions to determine the origin of the spectrum nearer the Sun.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37471</TotalTime>
  <Words>482</Words>
  <Application>Microsoft Macintosh PowerPoint</Application>
  <PresentationFormat>On-screen Show (4:3)</PresentationFormat>
  <Paragraphs>67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Abstract</vt:lpstr>
      <vt:lpstr>Large scale transverse fluctuations are more equipartioned than expected from a “quasi-static” regime</vt:lpstr>
      <vt:lpstr>PowerPoint Presentation</vt:lpstr>
      <vt:lpstr>Velocity (black) and Magnetic (red) spectra 1 AU (Helios 2; same streams)</vt:lpstr>
      <vt:lpstr>Velocity (black/green) and Magnetic (red) spectra ~4.5 AU (Ulysses)</vt:lpstr>
      <vt:lpstr>Velocity (black) and Magnetic (red) spectra 4.7 AU (ecliptic, Ulysses pre-Jupiter)</vt:lpstr>
      <vt:lpstr>Velocity Spectral Slope vs radial distance, speed, latitude, and Alfvénicity (Ulysses)</vt:lpstr>
      <vt:lpstr>Conclusions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of Turbulence and Fluctuations in the Solar Wind as a Function of Distance from the Sun</dc:title>
  <dc:creator>Aaron Roberts</dc:creator>
  <cp:lastModifiedBy>Aaron Roberts</cp:lastModifiedBy>
  <cp:revision>65</cp:revision>
  <cp:lastPrinted>2012-09-28T17:51:40Z</cp:lastPrinted>
  <dcterms:created xsi:type="dcterms:W3CDTF">2013-05-28T18:38:47Z</dcterms:created>
  <dcterms:modified xsi:type="dcterms:W3CDTF">2013-06-05T12:49:06Z</dcterms:modified>
</cp:coreProperties>
</file>