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60" r:id="rId3"/>
    <p:sldId id="263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57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2D63A1-509F-49D8-9DE3-65AA903099E1}" type="datetimeFigureOut">
              <a:rPr lang="en-US" smtClean="0"/>
              <a:t>6/9/2013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854AA7-25B4-4F59-8B65-17508E736C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9610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5C302-1603-4206-B1CF-812E3DC27CE1}" type="datetimeFigureOut">
              <a:rPr lang="en-US" smtClean="0"/>
              <a:t>6/9/2013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631C7-F5B1-473F-A2E9-0D859CD9D1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515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5C302-1603-4206-B1CF-812E3DC27CE1}" type="datetimeFigureOut">
              <a:rPr lang="en-US" smtClean="0"/>
              <a:t>6/9/2013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631C7-F5B1-473F-A2E9-0D859CD9D1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222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5C302-1603-4206-B1CF-812E3DC27CE1}" type="datetimeFigureOut">
              <a:rPr lang="en-US" smtClean="0"/>
              <a:t>6/9/2013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631C7-F5B1-473F-A2E9-0D859CD9D1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919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5C302-1603-4206-B1CF-812E3DC27CE1}" type="datetimeFigureOut">
              <a:rPr lang="en-US" smtClean="0"/>
              <a:t>6/9/2013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631C7-F5B1-473F-A2E9-0D859CD9D1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888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5C302-1603-4206-B1CF-812E3DC27CE1}" type="datetimeFigureOut">
              <a:rPr lang="en-US" smtClean="0"/>
              <a:t>6/9/2013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631C7-F5B1-473F-A2E9-0D859CD9D1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807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5C302-1603-4206-B1CF-812E3DC27CE1}" type="datetimeFigureOut">
              <a:rPr lang="en-US" smtClean="0"/>
              <a:t>6/9/2013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631C7-F5B1-473F-A2E9-0D859CD9D1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178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5C302-1603-4206-B1CF-812E3DC27CE1}" type="datetimeFigureOut">
              <a:rPr lang="en-US" smtClean="0"/>
              <a:t>6/9/2013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631C7-F5B1-473F-A2E9-0D859CD9D1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28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5C302-1603-4206-B1CF-812E3DC27CE1}" type="datetimeFigureOut">
              <a:rPr lang="en-US" smtClean="0"/>
              <a:t>6/9/2013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631C7-F5B1-473F-A2E9-0D859CD9D1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32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5C302-1603-4206-B1CF-812E3DC27CE1}" type="datetimeFigureOut">
              <a:rPr lang="en-US" smtClean="0"/>
              <a:t>6/9/2013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631C7-F5B1-473F-A2E9-0D859CD9D1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625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5C302-1603-4206-B1CF-812E3DC27CE1}" type="datetimeFigureOut">
              <a:rPr lang="en-US" smtClean="0"/>
              <a:t>6/9/2013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631C7-F5B1-473F-A2E9-0D859CD9D1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332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5C302-1603-4206-B1CF-812E3DC27CE1}" type="datetimeFigureOut">
              <a:rPr lang="en-US" smtClean="0"/>
              <a:t>6/9/2013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631C7-F5B1-473F-A2E9-0D859CD9D1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918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15C302-1603-4206-B1CF-812E3DC27CE1}" type="datetimeFigureOut">
              <a:rPr lang="en-US" smtClean="0"/>
              <a:t>6/9/2013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1631C7-F5B1-473F-A2E9-0D859CD9D1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802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tags" Target="../tags/tag3.xml"/><Relationship Id="rId7" Type="http://schemas.openxmlformats.org/officeDocument/2006/relationships/image" Target="../media/image2.png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1.png"/><Relationship Id="rId5" Type="http://schemas.openxmlformats.org/officeDocument/2006/relationships/slideLayout" Target="../slideLayouts/slideLayout7.xml"/><Relationship Id="rId10" Type="http://schemas.openxmlformats.org/officeDocument/2006/relationships/image" Target="../media/image5.png"/><Relationship Id="rId4" Type="http://schemas.openxmlformats.org/officeDocument/2006/relationships/tags" Target="../tags/tag4.xml"/><Relationship Id="rId9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5400"/>
            <a:ext cx="9296400" cy="965200"/>
          </a:xfrm>
          <a:solidFill>
            <a:srgbClr val="00B050"/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Critical </a:t>
            </a:r>
            <a:r>
              <a:rPr lang="en-US" dirty="0" smtClean="0"/>
              <a:t>Balance  </a:t>
            </a:r>
            <a:br>
              <a:rPr lang="en-US" dirty="0" smtClean="0"/>
            </a:br>
            <a:r>
              <a:rPr lang="en-US" sz="2200" dirty="0" smtClean="0"/>
              <a:t>Sean Oughton, </a:t>
            </a:r>
            <a:r>
              <a:rPr lang="en-US" sz="2200" dirty="0" err="1" smtClean="0"/>
              <a:t>Univ</a:t>
            </a:r>
            <a:r>
              <a:rPr lang="en-US" sz="2200" dirty="0" smtClean="0"/>
              <a:t> of Waikato, New Zealand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1219200"/>
            <a:ext cx="8915400" cy="54102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Stated assumptions/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approx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in GoldreichSridhar95 </a:t>
            </a:r>
          </a:p>
          <a:p>
            <a:pPr lvl="1"/>
            <a:r>
              <a:rPr lang="en-US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incompressible MHD with a global B</a:t>
            </a:r>
            <a:r>
              <a:rPr lang="en-US" sz="2400" baseline="-25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0</a:t>
            </a:r>
          </a:p>
          <a:p>
            <a:pPr lvl="1"/>
            <a:r>
              <a:rPr lang="en-US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only shear Alfven wave polarization</a:t>
            </a:r>
          </a:p>
          <a:p>
            <a:pPr lvl="1"/>
            <a:r>
              <a:rPr lang="en-US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isotropic forcing at scale L</a:t>
            </a:r>
          </a:p>
          <a:p>
            <a:pPr lvl="1"/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sz="2400" dirty="0" smtClean="0">
                <a:latin typeface="Arial" pitchFamily="34" charset="0"/>
                <a:cs typeface="Arial" pitchFamily="34" charset="0"/>
              </a:rPr>
              <a:t>strong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turb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 defined as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v</a:t>
            </a:r>
            <a:r>
              <a:rPr lang="en-US" sz="2400" baseline="-25000" dirty="0" err="1" smtClean="0">
                <a:latin typeface="Arial" pitchFamily="34" charset="0"/>
                <a:cs typeface="Arial" pitchFamily="34" charset="0"/>
              </a:rPr>
              <a:t>L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~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V</a:t>
            </a:r>
            <a:r>
              <a:rPr lang="en-US" sz="2400" baseline="-25000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en-US" sz="2400" baseline="-25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  so</a:t>
            </a:r>
          </a:p>
          <a:p>
            <a:pPr marL="457200" lvl="1" indent="0">
              <a:buNone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         </a:t>
            </a:r>
            <a:r>
              <a:rPr lang="en-US" sz="2400" dirty="0" err="1" smtClean="0">
                <a:latin typeface="Symbol" pitchFamily="18" charset="2"/>
                <a:cs typeface="Arial" pitchFamily="34" charset="0"/>
              </a:rPr>
              <a:t>e</a:t>
            </a:r>
            <a:r>
              <a:rPr lang="en-US" sz="2400" baseline="-25000" dirty="0" err="1" smtClean="0">
                <a:latin typeface="Arial" pitchFamily="34" charset="0"/>
                <a:cs typeface="Arial" pitchFamily="34" charset="0"/>
              </a:rPr>
              <a:t>force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=  </a:t>
            </a:r>
            <a:r>
              <a:rPr lang="en-US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V</a:t>
            </a:r>
            <a:r>
              <a:rPr lang="en-US" sz="2400" baseline="-25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en-US" sz="2400" baseline="30000" dirty="0" smtClean="0">
                <a:latin typeface="Arial" pitchFamily="34" charset="0"/>
                <a:cs typeface="Arial" pitchFamily="34" charset="0"/>
              </a:rPr>
              <a:t>3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/ L.                   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Correct, but misleading: </a:t>
            </a:r>
            <a:r>
              <a:rPr lang="en-US" sz="24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</a:t>
            </a:r>
            <a:r>
              <a:rPr lang="en-US" sz="2400" baseline="-250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-&gt; V</a:t>
            </a:r>
            <a:r>
              <a:rPr lang="en-US" sz="2400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</a:t>
            </a:r>
          </a:p>
          <a:p>
            <a:pPr marL="457200" lvl="1" indent="0">
              <a:buNone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</a:t>
            </a:r>
            <a:r>
              <a:rPr lang="en-US" sz="2400" baseline="-25000" dirty="0" err="1" smtClean="0">
                <a:latin typeface="Arial" pitchFamily="34" charset="0"/>
                <a:cs typeface="Arial" pitchFamily="34" charset="0"/>
              </a:rPr>
              <a:t>cas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= 1/(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</a:t>
            </a:r>
            <a:r>
              <a:rPr lang="en-US" sz="2400" baseline="-25000" dirty="0" err="1" smtClean="0">
                <a:latin typeface="Arial" pitchFamily="34" charset="0"/>
                <a:cs typeface="Arial" pitchFamily="34" charset="0"/>
              </a:rPr>
              <a:t>perp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v</a:t>
            </a:r>
            <a:r>
              <a:rPr lang="en-US" sz="2400" baseline="-25000" dirty="0" err="1" smtClean="0">
                <a:latin typeface="Symbol" pitchFamily="18" charset="2"/>
                <a:cs typeface="Arial" pitchFamily="34" charset="0"/>
              </a:rPr>
              <a:t>l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)                        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U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se </a:t>
            </a:r>
            <a:r>
              <a:rPr lang="en-US" sz="24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</a:t>
            </a:r>
            <a:r>
              <a:rPr lang="en-US" sz="2400" baseline="-250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perp</a:t>
            </a:r>
            <a:r>
              <a:rPr lang="en-US" sz="2400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cs typeface="Arial" pitchFamily="34" charset="0"/>
              </a:rPr>
              <a:t>since shear </a:t>
            </a:r>
            <a:r>
              <a:rPr lang="en-US" sz="2400" dirty="0" err="1" smtClean="0">
                <a:solidFill>
                  <a:srgbClr val="FF0000"/>
                </a:solidFill>
                <a:cs typeface="Arial" pitchFamily="34" charset="0"/>
              </a:rPr>
              <a:t>polariz</a:t>
            </a:r>
            <a:r>
              <a:rPr lang="en-US" sz="2400" dirty="0" smtClean="0">
                <a:solidFill>
                  <a:srgbClr val="FF0000"/>
                </a:solidFill>
                <a:cs typeface="Arial" pitchFamily="34" charset="0"/>
              </a:rPr>
              <a:t>?                					Or because assuming </a:t>
            </a:r>
            <a:r>
              <a:rPr lang="en-US" sz="2400" dirty="0" err="1" smtClean="0">
                <a:solidFill>
                  <a:srgbClr val="FF0000"/>
                </a:solidFill>
                <a:cs typeface="Arial" pitchFamily="34" charset="0"/>
              </a:rPr>
              <a:t>perp</a:t>
            </a:r>
            <a:r>
              <a:rPr lang="en-US" sz="2400" dirty="0" smtClean="0">
                <a:solidFill>
                  <a:srgbClr val="FF0000"/>
                </a:solidFill>
                <a:cs typeface="Arial" pitchFamily="34" charset="0"/>
              </a:rPr>
              <a:t> transfer?</a:t>
            </a:r>
            <a:endParaRPr lang="en-US" sz="2400" dirty="0" smtClean="0">
              <a:solidFill>
                <a:srgbClr val="FF0000"/>
              </a:solidFill>
              <a:cs typeface="Arial" pitchFamily="34" charset="0"/>
            </a:endParaRPr>
          </a:p>
          <a:p>
            <a:pPr lvl="1"/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sz="2400" dirty="0" smtClean="0">
                <a:latin typeface="Arial" pitchFamily="34" charset="0"/>
                <a:cs typeface="Arial" pitchFamily="34" charset="0"/>
              </a:rPr>
              <a:t>“critical balance”:  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</a:t>
            </a:r>
            <a:r>
              <a:rPr lang="en-US" sz="2400" baseline="-25000" dirty="0" err="1">
                <a:latin typeface="Arial" pitchFamily="34" charset="0"/>
                <a:cs typeface="Arial" pitchFamily="34" charset="0"/>
              </a:rPr>
              <a:t>cas</a:t>
            </a:r>
            <a:r>
              <a:rPr lang="en-US" sz="2400" baseline="-25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=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</a:t>
            </a:r>
            <a:r>
              <a:rPr lang="en-US" sz="2400" baseline="-25000" dirty="0" err="1" smtClean="0">
                <a:latin typeface="Arial" pitchFamily="34" charset="0"/>
                <a:cs typeface="Arial" pitchFamily="34" charset="0"/>
              </a:rPr>
              <a:t>wave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“For the </a:t>
            </a:r>
            <a:r>
              <a:rPr lang="en-US" sz="240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crit</a:t>
            </a:r>
            <a:r>
              <a:rPr lang="en-US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bal</a:t>
            </a:r>
            <a:r>
              <a:rPr lang="en-US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cascade, interactions are so strong that a `wave packet’ lasts for at most a few wave periods” 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(footnote 2)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0592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586" b="-46586"/>
          <a:stretch/>
        </p:blipFill>
        <p:spPr bwMode="auto">
          <a:xfrm>
            <a:off x="774700" y="4191000"/>
            <a:ext cx="5168900" cy="4206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543560" y="2954010"/>
            <a:ext cx="392133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Subst</a:t>
            </a:r>
            <a:r>
              <a:rPr lang="en-US" sz="3200" dirty="0" smtClean="0"/>
              <a:t> into   </a:t>
            </a:r>
            <a:r>
              <a:rPr lang="en-US" sz="3200" dirty="0" err="1" smtClean="0"/>
              <a:t>t</a:t>
            </a:r>
            <a:r>
              <a:rPr lang="en-US" sz="3200" baseline="-25000" dirty="0" err="1" smtClean="0"/>
              <a:t>cas</a:t>
            </a:r>
            <a:r>
              <a:rPr lang="en-US" sz="3200" dirty="0" smtClean="0"/>
              <a:t> = </a:t>
            </a:r>
            <a:r>
              <a:rPr lang="en-US" sz="3200" dirty="0" err="1" smtClean="0"/>
              <a:t>t</a:t>
            </a:r>
            <a:r>
              <a:rPr lang="en-US" sz="3200" baseline="-25000" dirty="0" err="1" smtClean="0"/>
              <a:t>wave</a:t>
            </a:r>
            <a:r>
              <a:rPr lang="en-US" sz="3200" dirty="0" smtClean="0"/>
              <a:t>: </a:t>
            </a:r>
            <a:endParaRPr lang="en-US" sz="3200" dirty="0"/>
          </a:p>
        </p:txBody>
      </p:sp>
      <p:pic>
        <p:nvPicPr>
          <p:cNvPr id="12" name="Picture 11"/>
          <p:cNvPicPr>
            <a:picLocks/>
          </p:cNvPicPr>
          <p:nvPr>
            <p:custDataLst>
              <p:tags r:id="rId1"/>
            </p:custDataLst>
          </p:nvPr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4600" y="2971800"/>
            <a:ext cx="2675890" cy="523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>
                    <a:alpha val="0"/>
                  </a:scrgbClr>
                </a:solidFill>
              </a14:hiddenFill>
            </a:ext>
          </a:extLst>
        </p:spPr>
      </p:pic>
      <p:pic>
        <p:nvPicPr>
          <p:cNvPr id="18" name="Picture 17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8600" y="3172903"/>
            <a:ext cx="609600" cy="560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>
                    <a:alpha val="0"/>
                  </a:scrgbClr>
                </a:solidFill>
              </a14:hiddenFill>
            </a:ext>
          </a:extLst>
        </p:spPr>
      </p:pic>
      <p:pic>
        <p:nvPicPr>
          <p:cNvPr id="20" name="Picture 19"/>
          <p:cNvPicPr>
            <a:picLocks/>
          </p:cNvPicPr>
          <p:nvPr>
            <p:custDataLst>
              <p:tags r:id="rId3"/>
            </p:custDataLst>
          </p:nvPr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4910" y="5334000"/>
            <a:ext cx="1389380" cy="1102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>
                    <a:alpha val="0"/>
                  </a:scrgbClr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15945" y="152400"/>
            <a:ext cx="35295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Assume a </a:t>
            </a:r>
            <a:r>
              <a:rPr lang="en-US" sz="2800" dirty="0" err="1" smtClean="0"/>
              <a:t>const</a:t>
            </a:r>
            <a:r>
              <a:rPr lang="en-US" sz="2800" dirty="0" smtClean="0"/>
              <a:t> flux IR:</a:t>
            </a:r>
            <a:endParaRPr lang="en-US" sz="2800" dirty="0"/>
          </a:p>
        </p:txBody>
      </p:sp>
      <p:pic>
        <p:nvPicPr>
          <p:cNvPr id="5" name="Picture 4"/>
          <p:cNvPicPr>
            <a:picLocks/>
          </p:cNvPicPr>
          <p:nvPr>
            <p:custDataLst>
              <p:tags r:id="rId4"/>
            </p:custDataLst>
          </p:nvPr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8340" y="685800"/>
            <a:ext cx="6070600" cy="208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>
                    <a:alpha val="0"/>
                  </a:scrgbClr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7263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home\sean\latex\papers\mhd-vKH\strong-weak-kspace.ep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" y="838200"/>
            <a:ext cx="8658226" cy="4143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114426" y="5436661"/>
            <a:ext cx="7848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POINT:   (almost) always a k-space region where  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	</a:t>
            </a:r>
            <a:r>
              <a:rPr lang="en-US" sz="2400" dirty="0" err="1" smtClean="0"/>
              <a:t>t_nonlin</a:t>
            </a:r>
            <a:r>
              <a:rPr lang="en-US" sz="2400" dirty="0" smtClean="0"/>
              <a:t>  &lt;  </a:t>
            </a:r>
            <a:r>
              <a:rPr lang="en-US" sz="2400" dirty="0" err="1" smtClean="0"/>
              <a:t>t_wave</a:t>
            </a:r>
            <a:endParaRPr lang="en-US" sz="2400" dirty="0" smtClean="0"/>
          </a:p>
          <a:p>
            <a:r>
              <a:rPr lang="en-US" sz="2400" dirty="0"/>
              <a:t> </a:t>
            </a:r>
            <a:r>
              <a:rPr lang="en-US" sz="2400" dirty="0" smtClean="0"/>
              <a:t>            </a:t>
            </a:r>
            <a:r>
              <a:rPr lang="en-US" sz="2400" dirty="0" err="1" smtClean="0"/>
              <a:t>ie</a:t>
            </a:r>
            <a:r>
              <a:rPr lang="en-US" sz="2400" dirty="0" smtClean="0"/>
              <a:t>, a strong </a:t>
            </a:r>
            <a:r>
              <a:rPr lang="en-US" sz="2400" dirty="0" err="1" smtClean="0"/>
              <a:t>turb</a:t>
            </a:r>
            <a:r>
              <a:rPr lang="en-US" sz="2400" dirty="0" smtClean="0"/>
              <a:t> region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228600" y="348734"/>
            <a:ext cx="48497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From Oughton et al 2006 </a:t>
            </a:r>
            <a:r>
              <a:rPr lang="en-US" dirty="0" err="1" smtClean="0"/>
              <a:t>Phys</a:t>
            </a:r>
            <a:r>
              <a:rPr lang="en-US" dirty="0" smtClean="0"/>
              <a:t> </a:t>
            </a:r>
            <a:r>
              <a:rPr lang="en-US" dirty="0" err="1" smtClean="0"/>
              <a:t>Plas</a:t>
            </a:r>
            <a:r>
              <a:rPr lang="en-US" dirty="0" smtClean="0"/>
              <a:t>  and  2013 </a:t>
            </a:r>
            <a:r>
              <a:rPr lang="en-US" dirty="0" err="1" smtClean="0"/>
              <a:t>ApJ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3964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MPWIDTH" val="1216"/>
  <p:tag name="BMPHEIGHT" val="258"/>
  <p:tag name="SOURCE" val="\documentclass{slides}&#10;  \pagestyle{empty}&#10;  \usepackage{color}&#10;%  \usepackage[usenames,dvipsnames]{xcolor}&#10;  \usepackage{amssymb,amsmath}&#10;  \input &#10; \newcommand{\vct}[1] {\boldsymbol{#1}}&#10; \newcommand{\vz} {\vct{z}}&#10;\begin{document}&#10;\color{blue}&#10;\begin{eqnarray*} &#10;  k_z \sim k_\perp^{2/3} L^{-1/3}&#10;\end{eqnarray*}&#10;\end{document} "/>
  <p:tag name="TRANSPARENT" val="Tru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MPWIDTH" val="225"/>
  <p:tag name="BMPHEIGHT" val="358"/>
  <p:tag name="SOURCE" val="\documentclass{slides}&#10;  \pagestyle{empty}&#10;  \usepackage{color}&#10;%  \usepackage[usenames,dvipsnames]{xcolor}&#10;  \usepackage{amssymb,amsmath}&#10;  \input &#10; \newcommand{\vct}[1] {\boldsymbol{#1}}&#10; \newcommand{\vz} {\vct{z}}&#10;\begin{document}&#10;\color{red}&#10;\begin{eqnarray*} &#10;  \frac{v_L}{V_A}&#10;\end{eqnarray*}&#10;\end{document} "/>
  <p:tag name="TRANSPARENT" val="Tru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MPWIDTH" val="725"/>
  <p:tag name="BMPHEIGHT" val="441"/>
  <p:tag name="SOURCE" val="\documentclass{slides}&#10;  \pagestyle{empty}&#10;  \usepackage{color}&#10;%  \usepackage[usenames,dvipsnames]{xcolor}&#10;  \usepackage{amssymb,amsmath}&#10;  \input &#10; \newcommand{\vct}[1] {\boldsymbol{#1}}&#10; \newcommand{\vz} {\vct{z}}&#10;\begin{document}&#10;\color{red}&#10;\begin{eqnarray*} &#10;   f\left( \frac{k_z V_A} {k_\perp v_\lambda} \right)&#10;\end{eqnarray*}&#10;\end{document} "/>
  <p:tag name="TRANSPARENT" val="Tru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MPWIDTH" val="4108"/>
  <p:tag name="BMPHEIGHT" val="858"/>
  <p:tag name="SOURCE" val="\documentclass{slides}&#10;  \pagestyle{empty}&#10;  \usepackage{color}&#10;%  \usepackage[usenames,dvipsnames]{xcolor}&#10;  \usepackage{amssymb,amsmath}&#10;  \input &#10; \newcommand{\vct}[1] {\boldsymbol{#1}}&#10; \newcommand{\vz} {\vct{z}}&#10;\begin{document}&#10;\color{blue}&#10;\begin{eqnarray*} &#10;  \epsilon_\text{cas} &#10;        &amp; = &amp; &#10;          \frac{v_{\lambda}^2}{t_\text{cas}} &#10;          \; = \; &#10;          {k_{\perp} v_{\lambda}^3}&#10;          \\&#10;          &amp;=&amp; \epsilon_\text{force}&#10;          = \frac{V_A^3}{L}&#10;          \qquad \Rightarrow \quad &#10;          v_\lambda \; \sim \;V_A (k_\perp L)^{-1/3}&#10;\end{eqnarray*}&#10;\end{document} "/>
  <p:tag name="TRANSPARENT" val="Tru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</TotalTime>
  <Words>91</Words>
  <Application>Microsoft Office PowerPoint</Application>
  <PresentationFormat>On-screen Show (4:3)</PresentationFormat>
  <Paragraphs>19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Critical Balance   Sean Oughton, Univ of Waikato, New Zealand</vt:lpstr>
      <vt:lpstr>PowerPoint Presentation</vt:lpstr>
      <vt:lpstr>PowerPoint Presentation</vt:lpstr>
    </vt:vector>
  </TitlesOfParts>
  <Company>University of Delaware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Some Questions</dc:title>
  <dc:creator>sean</dc:creator>
  <cp:lastModifiedBy>sean</cp:lastModifiedBy>
  <cp:revision>27</cp:revision>
  <dcterms:created xsi:type="dcterms:W3CDTF">2013-06-04T02:27:10Z</dcterms:created>
  <dcterms:modified xsi:type="dcterms:W3CDTF">2013-06-08T18:31:35Z</dcterms:modified>
</cp:coreProperties>
</file>