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20" r:id="rId2"/>
    <p:sldId id="322" r:id="rId3"/>
    <p:sldId id="324" r:id="rId4"/>
    <p:sldId id="339" r:id="rId5"/>
    <p:sldId id="340" r:id="rId6"/>
    <p:sldId id="349" r:id="rId7"/>
    <p:sldId id="341" r:id="rId8"/>
    <p:sldId id="334" r:id="rId9"/>
    <p:sldId id="328" r:id="rId10"/>
    <p:sldId id="329" r:id="rId11"/>
    <p:sldId id="337" r:id="rId12"/>
    <p:sldId id="330" r:id="rId13"/>
    <p:sldId id="342" r:id="rId14"/>
    <p:sldId id="353" r:id="rId15"/>
    <p:sldId id="343" r:id="rId16"/>
    <p:sldId id="34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05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5" autoAdjust="0"/>
    <p:restoredTop sz="86620" autoAdjust="0"/>
  </p:normalViewPr>
  <p:slideViewPr>
    <p:cSldViewPr>
      <p:cViewPr>
        <p:scale>
          <a:sx n="66" d="100"/>
          <a:sy n="66" d="100"/>
        </p:scale>
        <p:origin x="-1080"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97EFA-2CC1-494C-BAE8-20620E865E09}" type="datetimeFigureOut">
              <a:rPr lang="en-US" smtClean="0"/>
              <a:pPr/>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84911-8937-4DE6-8CA5-7187B8CFC4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Photospheric granulation images obtained with the New Solar Telescope at Big Bear Solar observatory of NJIT reveal  dynamics of random motions continuously shifting </a:t>
            </a:r>
            <a:r>
              <a:rPr lang="en-US" dirty="0" err="1" smtClean="0"/>
              <a:t>footpoints</a:t>
            </a:r>
            <a:r>
              <a:rPr lang="en-US" dirty="0" smtClean="0"/>
              <a:t> of magnetic flux tubes and, hence, generating MHD waves.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B84911-8937-4DE6-8CA5-7187B8CFC47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Comparing consecutive images, transverse velocities were determined using the Local Correlation Tracking</a:t>
            </a:r>
            <a:r>
              <a:rPr lang="en-US" baseline="0" dirty="0" smtClean="0"/>
              <a:t> (LCT) technique. The 2D structures of u^2 represent the energy-containing structures in the photosphere. Our goal is to determine the characteristic length scale of these structures.  </a:t>
            </a:r>
            <a:endParaRPr lang="en-US" dirty="0"/>
          </a:p>
        </p:txBody>
      </p:sp>
      <p:sp>
        <p:nvSpPr>
          <p:cNvPr id="4" name="Slide Number Placeholder 3"/>
          <p:cNvSpPr>
            <a:spLocks noGrp="1"/>
          </p:cNvSpPr>
          <p:nvPr>
            <p:ph type="sldNum" sz="quarter" idx="10"/>
          </p:nvPr>
        </p:nvSpPr>
        <p:spPr/>
        <p:txBody>
          <a:bodyPr/>
          <a:lstStyle/>
          <a:p>
            <a:fld id="{C5B84911-8937-4DE6-8CA5-7187B8CFC472}"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B84911-8937-4DE6-8CA5-7187B8CFC47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better the telescope resolution, the more mixed polarity magnetic elements become</a:t>
            </a:r>
            <a:r>
              <a:rPr lang="en-US" baseline="0" dirty="0" smtClean="0"/>
              <a:t> visible. And the multi-fractal nature on small scales become better pronounced.</a:t>
            </a:r>
            <a:endParaRPr lang="en-US" dirty="0"/>
          </a:p>
        </p:txBody>
      </p:sp>
      <p:sp>
        <p:nvSpPr>
          <p:cNvPr id="4" name="Slide Number Placeholder 3"/>
          <p:cNvSpPr>
            <a:spLocks noGrp="1"/>
          </p:cNvSpPr>
          <p:nvPr>
            <p:ph type="sldNum" sz="quarter" idx="10"/>
          </p:nvPr>
        </p:nvSpPr>
        <p:spPr/>
        <p:txBody>
          <a:bodyPr/>
          <a:lstStyle/>
          <a:p>
            <a:fld id="{C5B84911-8937-4DE6-8CA5-7187B8CFC472}"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This are velocity spectra from observations.</a:t>
            </a:r>
          </a:p>
          <a:p>
            <a:r>
              <a:rPr lang="en-US" smtClean="0">
                <a:ea typeface="ＭＳ Ｐゴシック"/>
              </a:rPr>
              <a:t>Blue line – Peak du Midi observations with resolution of 0.8 arcsec (Espagnet et al. 1993 AA271).</a:t>
            </a:r>
          </a:p>
          <a:p>
            <a:r>
              <a:rPr lang="en-US" smtClean="0">
                <a:ea typeface="ＭＳ Ｐゴシック"/>
              </a:rPr>
              <a:t>Red – Doppler velocities from Hinode SOT in the line v1=6301A (2008 03 10, QS).</a:t>
            </a:r>
          </a:p>
          <a:p>
            <a:r>
              <a:rPr lang="en-US" smtClean="0">
                <a:ea typeface="ＭＳ Ｐゴシック"/>
              </a:rPr>
              <a:t>Green – transverse velocity from NST observations of the solar granulation in QS, pixel size 0.0375 arcsec and dif limit of 0.1 arcsec (2009 Jul 29 TiO , ref na Goode +2010).</a:t>
            </a:r>
          </a:p>
          <a:p>
            <a:r>
              <a:rPr lang="en-US" smtClean="0">
                <a:ea typeface="ＭＳ Ｐゴシック"/>
              </a:rPr>
              <a:t>All the spectra show a maximum at 1.5-2 Mm subsequent with a Kolmogorov-type decrease.</a:t>
            </a:r>
          </a:p>
          <a:p>
            <a:r>
              <a:rPr lang="en-US" smtClean="0">
                <a:ea typeface="ＭＳ Ｐゴシック"/>
              </a:rPr>
              <a:t>The dissipation scale (a break to the steeper slope) is not observed. Apparently, the viscous dissipation scale is very small and below the resolution limit of the modern telescopes. </a:t>
            </a:r>
          </a:p>
          <a:p>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xfrm>
            <a:off x="685800" y="4343400"/>
            <a:ext cx="5486400" cy="4114800"/>
          </a:xfrm>
          <a:noFill/>
        </p:spPr>
        <p:txBody>
          <a:bodyPr/>
          <a:lstStyle/>
          <a:p>
            <a:r>
              <a:rPr lang="en-US" dirty="0" smtClean="0">
                <a:ea typeface="ＭＳ Ｐゴシック"/>
              </a:rPr>
              <a:t>What we have for the magnetic spectra?</a:t>
            </a:r>
          </a:p>
          <a:p>
            <a:r>
              <a:rPr lang="en-US" dirty="0" smtClean="0">
                <a:ea typeface="ＭＳ Ｐゴシック"/>
              </a:rPr>
              <a:t>Black line is the very old result, the power spectrum of the magnetic field in QS. Kit Peak data with 5 </a:t>
            </a:r>
            <a:r>
              <a:rPr lang="en-US" dirty="0" err="1" smtClean="0">
                <a:ea typeface="ＭＳ Ｐゴシック"/>
              </a:rPr>
              <a:t>arcsec</a:t>
            </a:r>
            <a:r>
              <a:rPr lang="en-US" dirty="0" smtClean="0">
                <a:ea typeface="ＭＳ Ｐゴシック"/>
              </a:rPr>
              <a:t> resolution were used  by Nakagawa and Priest (1973,ApJ 179, 441). The spectrum saturates at scales of about 20 Mm. </a:t>
            </a:r>
          </a:p>
          <a:p>
            <a:r>
              <a:rPr lang="en-US" dirty="0" smtClean="0">
                <a:ea typeface="ＭＳ Ｐゴシック"/>
              </a:rPr>
              <a:t>Next, the MDI FD data (green) saturates at scales about 10 Mm. The steeper slope below 10 Mm might be an energy cascade signature, However, observations with higher resolution (purple line, HMI data) demonstrate an extension of the shallow magnetic spectra toward smaller scales, down to 4-5 Mm. </a:t>
            </a:r>
          </a:p>
          <a:p>
            <a:r>
              <a:rPr lang="en-US" dirty="0" smtClean="0">
                <a:ea typeface="ＭＳ Ｐゴシック"/>
              </a:rPr>
              <a:t>And observations with Hinode/SOT show that the magnetic spectrum extends with the same slope of about -1/3, down to 1.5 Mm scale. </a:t>
            </a:r>
          </a:p>
          <a:p>
            <a:r>
              <a:rPr lang="en-US" dirty="0" smtClean="0">
                <a:ea typeface="ＭＳ Ｐゴシック"/>
              </a:rPr>
              <a:t>The behavior essentially different from that we saw for the velocity spectra.</a:t>
            </a:r>
          </a:p>
          <a:p>
            <a:r>
              <a:rPr lang="en-US" dirty="0" smtClean="0">
                <a:ea typeface="ＭＳ Ｐゴシック"/>
              </a:rPr>
              <a:t>So, we may presume that further observations with better resolution might  easily show the more extended shallow magnetic spectrum, which could follow this dashed line.</a:t>
            </a:r>
          </a:p>
          <a:p>
            <a:endParaRPr lang="en-US" dirty="0" smtClean="0">
              <a:ea typeface="ＭＳ Ｐゴシック"/>
            </a:endParaRPr>
          </a:p>
          <a:p>
            <a:endParaRPr lang="en-US" dirty="0"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72EFAD0-C788-4545-BD5A-7B99DDE3CA85}" type="datetimeFigureOut">
              <a:rPr lang="en-US" smtClean="0"/>
              <a:pPr/>
              <a:t>6/10/2013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3F72913-969B-4C98-8366-3F0EEA93A4B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2EFAD0-C788-4545-BD5A-7B99DDE3CA85}"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2EFAD0-C788-4545-BD5A-7B99DDE3CA85}"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2EFAD0-C788-4545-BD5A-7B99DDE3CA85}"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2EFAD0-C788-4545-BD5A-7B99DDE3CA85}"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3F72913-969B-4C98-8366-3F0EEA93A4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2EFAD0-C788-4545-BD5A-7B99DDE3CA85}"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72EFAD0-C788-4545-BD5A-7B99DDE3CA85}" type="datetimeFigureOut">
              <a:rPr lang="en-US" smtClean="0"/>
              <a:pPr/>
              <a:t>6/10/2013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2EFAD0-C788-4545-BD5A-7B99DDE3CA85}" type="datetimeFigureOut">
              <a:rPr lang="en-US" smtClean="0"/>
              <a:pPr/>
              <a:t>6/10/2013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EFAD0-C788-4545-BD5A-7B99DDE3CA85}" type="datetimeFigureOut">
              <a:rPr lang="en-US" smtClean="0"/>
              <a:pPr/>
              <a:t>6/10/2013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2EFAD0-C788-4545-BD5A-7B99DDE3CA85}"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2EFAD0-C788-4545-BD5A-7B99DDE3CA85}"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72913-969B-4C98-8366-3F0EEA93A4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72EFAD0-C788-4545-BD5A-7B99DDE3CA85}" type="datetimeFigureOut">
              <a:rPr lang="en-US" smtClean="0"/>
              <a:pPr/>
              <a:t>6/10/2013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3F72913-969B-4C98-8366-3F0EEA93A4B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avi\Documents\PowerPoint\2012-IAU-Invited\nst_tio_2012-07-01.wmv" TargetMode="External"/><Relationship Id="rId1" Type="http://schemas.openxmlformats.org/officeDocument/2006/relationships/video" Target="file:///C:\Users\avi\Documents\PowerPoint\2012-IAU-Invited\nst_ha_2012-07-01.wmv"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C:\Users\avi\Documents\PowerPoint\2013-Turbulence-Maine\Zank-Session\nst_tio_2010-08-03_q5.wmv.wmv"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Autofit/>
          </a:bodyPr>
          <a:lstStyle/>
          <a:p>
            <a:r>
              <a:rPr lang="en-US" sz="3600" dirty="0" smtClean="0"/>
              <a:t>Correlation Length of Energy </a:t>
            </a:r>
            <a:br>
              <a:rPr lang="en-US" sz="3600" dirty="0" smtClean="0"/>
            </a:br>
            <a:r>
              <a:rPr lang="en-US" sz="3600" dirty="0" smtClean="0"/>
              <a:t>at the Base of Coronal Holes</a:t>
            </a:r>
            <a:endParaRPr lang="en-US" sz="3600" dirty="0"/>
          </a:p>
        </p:txBody>
      </p:sp>
      <p:sp>
        <p:nvSpPr>
          <p:cNvPr id="7" name="TextBox 6"/>
          <p:cNvSpPr txBox="1"/>
          <p:nvPr/>
        </p:nvSpPr>
        <p:spPr>
          <a:xfrm>
            <a:off x="1236381" y="2590800"/>
            <a:ext cx="6748963" cy="3231654"/>
          </a:xfrm>
          <a:prstGeom prst="rect">
            <a:avLst/>
          </a:prstGeom>
          <a:noFill/>
        </p:spPr>
        <p:txBody>
          <a:bodyPr wrap="none" rtlCol="0">
            <a:spAutoFit/>
          </a:bodyPr>
          <a:lstStyle/>
          <a:p>
            <a:pPr algn="ctr"/>
            <a:r>
              <a:rPr lang="en-US" sz="2400" dirty="0" err="1" smtClean="0"/>
              <a:t>Valentina</a:t>
            </a:r>
            <a:r>
              <a:rPr lang="en-US" sz="2400" dirty="0" smtClean="0"/>
              <a:t> Abramenko </a:t>
            </a:r>
            <a:r>
              <a:rPr lang="en-US" sz="2400" baseline="30000" dirty="0" smtClean="0"/>
              <a:t>1</a:t>
            </a:r>
          </a:p>
          <a:p>
            <a:pPr algn="ctr"/>
            <a:r>
              <a:rPr lang="en-US" sz="2400" dirty="0" smtClean="0"/>
              <a:t>Gary </a:t>
            </a:r>
            <a:r>
              <a:rPr lang="en-US" sz="2400" dirty="0" err="1" smtClean="0"/>
              <a:t>Zank</a:t>
            </a:r>
            <a:r>
              <a:rPr lang="en-US" sz="2400" dirty="0" smtClean="0"/>
              <a:t> </a:t>
            </a:r>
            <a:r>
              <a:rPr lang="en-US" sz="2400" baseline="30000" dirty="0" smtClean="0"/>
              <a:t>2</a:t>
            </a:r>
          </a:p>
          <a:p>
            <a:pPr algn="ctr"/>
            <a:r>
              <a:rPr lang="en-US" sz="2400" dirty="0" smtClean="0"/>
              <a:t>Alexander </a:t>
            </a:r>
            <a:r>
              <a:rPr lang="en-US" sz="2400" dirty="0" err="1" smtClean="0"/>
              <a:t>Dosch</a:t>
            </a:r>
            <a:r>
              <a:rPr lang="en-US" sz="2400" dirty="0" smtClean="0"/>
              <a:t> </a:t>
            </a:r>
            <a:r>
              <a:rPr lang="en-US" sz="2400" baseline="30000" dirty="0" smtClean="0"/>
              <a:t>2</a:t>
            </a:r>
          </a:p>
          <a:p>
            <a:pPr algn="ctr"/>
            <a:r>
              <a:rPr lang="en-US" sz="2400" dirty="0" err="1" smtClean="0"/>
              <a:t>Vasyl</a:t>
            </a:r>
            <a:r>
              <a:rPr lang="en-US" sz="2400" dirty="0" smtClean="0"/>
              <a:t> Yurchyshyn </a:t>
            </a:r>
            <a:r>
              <a:rPr lang="en-US" sz="2400" baseline="30000" dirty="0" smtClean="0"/>
              <a:t>1</a:t>
            </a:r>
          </a:p>
          <a:p>
            <a:pPr algn="ctr"/>
            <a:r>
              <a:rPr lang="en-US" sz="2400" dirty="0" smtClean="0"/>
              <a:t>1 - Big Bear solar Observatory of NJIT, CA</a:t>
            </a:r>
          </a:p>
          <a:p>
            <a:pPr algn="ctr"/>
            <a:endParaRPr lang="en-US" sz="2400" dirty="0" smtClean="0"/>
          </a:p>
          <a:p>
            <a:pPr algn="ctr"/>
            <a:r>
              <a:rPr lang="en-US" sz="2400" dirty="0" smtClean="0"/>
              <a:t> 2 – CSPAR, Univ. of Alabama in </a:t>
            </a:r>
            <a:r>
              <a:rPr lang="en-US" sz="2400" dirty="0" err="1" smtClean="0"/>
              <a:t>Nuntsville</a:t>
            </a:r>
            <a:r>
              <a:rPr lang="en-US" sz="2400" dirty="0" smtClean="0"/>
              <a:t>, AL</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3000" y="1524000"/>
            <a:ext cx="6934200" cy="3886200"/>
            <a:chOff x="1600200" y="1947862"/>
            <a:chExt cx="5943600" cy="3005138"/>
          </a:xfrm>
        </p:grpSpPr>
        <p:sp>
          <p:nvSpPr>
            <p:cNvPr id="3" name="Rectangle 2"/>
            <p:cNvSpPr/>
            <p:nvPr/>
          </p:nvSpPr>
          <p:spPr>
            <a:xfrm>
              <a:off x="1600200" y="1981200"/>
              <a:ext cx="5943600" cy="297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Fig7.png"/>
            <p:cNvPicPr>
              <a:picLocks noChangeAspect="1"/>
            </p:cNvPicPr>
            <p:nvPr/>
          </p:nvPicPr>
          <p:blipFill>
            <a:blip r:embed="rId2" cstate="print"/>
            <a:stretch>
              <a:fillRect/>
            </a:stretch>
          </p:blipFill>
          <p:spPr>
            <a:xfrm>
              <a:off x="1604962" y="1947862"/>
              <a:ext cx="5934075" cy="2962275"/>
            </a:xfrm>
            <a:prstGeom prst="rect">
              <a:avLst/>
            </a:prstGeom>
          </p:spPr>
        </p:pic>
      </p:grpSp>
      <p:sp>
        <p:nvSpPr>
          <p:cNvPr id="5" name="TextBox 4"/>
          <p:cNvSpPr txBox="1"/>
          <p:nvPr/>
        </p:nvSpPr>
        <p:spPr>
          <a:xfrm>
            <a:off x="112360" y="228600"/>
            <a:ext cx="9031640" cy="1200329"/>
          </a:xfrm>
          <a:prstGeom prst="rect">
            <a:avLst/>
          </a:prstGeom>
          <a:noFill/>
        </p:spPr>
        <p:txBody>
          <a:bodyPr wrap="none" rtlCol="0">
            <a:spAutoFit/>
          </a:bodyPr>
          <a:lstStyle/>
          <a:p>
            <a:r>
              <a:rPr lang="en-US" sz="3600" dirty="0" smtClean="0"/>
              <a:t>Parallel and Normal Correlation Functions </a:t>
            </a:r>
          </a:p>
          <a:p>
            <a:r>
              <a:rPr lang="en-US" sz="3600" dirty="0" smtClean="0"/>
              <a:t>of </a:t>
            </a:r>
            <a:r>
              <a:rPr lang="en-US" sz="3600" b="1" i="1" dirty="0" smtClean="0"/>
              <a:t>u</a:t>
            </a:r>
            <a:r>
              <a:rPr lang="en-US" sz="3600" b="1" i="1" baseline="-25000" dirty="0" smtClean="0"/>
              <a:t>x</a:t>
            </a:r>
            <a:r>
              <a:rPr lang="en-US" sz="3600" dirty="0" smtClean="0"/>
              <a:t> and </a:t>
            </a:r>
            <a:r>
              <a:rPr lang="en-US" sz="3600" b="1" i="1" dirty="0" smtClean="0"/>
              <a:t>u</a:t>
            </a:r>
            <a:r>
              <a:rPr lang="en-US" sz="3600" b="1" i="1" baseline="-25000" dirty="0" smtClean="0"/>
              <a:t>y</a:t>
            </a:r>
            <a:r>
              <a:rPr lang="en-US" sz="3600" dirty="0" smtClean="0"/>
              <a:t> velocity components</a:t>
            </a:r>
            <a:endParaRPr lang="en-US" sz="3600" dirty="0"/>
          </a:p>
        </p:txBody>
      </p:sp>
      <p:pic>
        <p:nvPicPr>
          <p:cNvPr id="6" name="Picture 5" descr="Form-Bpar_Bnorm.png"/>
          <p:cNvPicPr>
            <a:picLocks noChangeAspect="1"/>
          </p:cNvPicPr>
          <p:nvPr/>
        </p:nvPicPr>
        <p:blipFill>
          <a:blip r:embed="rId3" cstate="print"/>
          <a:stretch>
            <a:fillRect/>
          </a:stretch>
        </p:blipFill>
        <p:spPr>
          <a:xfrm>
            <a:off x="3581400" y="5638800"/>
            <a:ext cx="2352675" cy="73342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HMI-170x312arcsec.png"/>
          <p:cNvPicPr>
            <a:picLocks noChangeAspect="1"/>
          </p:cNvPicPr>
          <p:nvPr/>
        </p:nvPicPr>
        <p:blipFill>
          <a:blip r:embed="rId3" cstate="print"/>
          <a:stretch>
            <a:fillRect/>
          </a:stretch>
        </p:blipFill>
        <p:spPr>
          <a:xfrm>
            <a:off x="228600" y="1600200"/>
            <a:ext cx="2600022" cy="4848225"/>
          </a:xfrm>
          <a:prstGeom prst="rect">
            <a:avLst/>
          </a:prstGeom>
        </p:spPr>
      </p:pic>
      <p:pic>
        <p:nvPicPr>
          <p:cNvPr id="5" name="Picture 4" descr="Mag-SOT-50x90arcsec.png"/>
          <p:cNvPicPr>
            <a:picLocks noChangeAspect="1"/>
          </p:cNvPicPr>
          <p:nvPr/>
        </p:nvPicPr>
        <p:blipFill>
          <a:blip r:embed="rId4" cstate="print"/>
          <a:stretch>
            <a:fillRect/>
          </a:stretch>
        </p:blipFill>
        <p:spPr>
          <a:xfrm>
            <a:off x="3429000" y="1600200"/>
            <a:ext cx="2773136" cy="4852988"/>
          </a:xfrm>
          <a:prstGeom prst="rect">
            <a:avLst/>
          </a:prstGeom>
        </p:spPr>
      </p:pic>
      <p:pic>
        <p:nvPicPr>
          <p:cNvPr id="6" name="Picture 5" descr="Mag-NST8-22.5x47.5arcsec.png"/>
          <p:cNvPicPr>
            <a:picLocks noChangeAspect="1"/>
          </p:cNvPicPr>
          <p:nvPr/>
        </p:nvPicPr>
        <p:blipFill>
          <a:blip r:embed="rId5" cstate="print"/>
          <a:stretch>
            <a:fillRect/>
          </a:stretch>
        </p:blipFill>
        <p:spPr>
          <a:xfrm>
            <a:off x="6781800" y="2057400"/>
            <a:ext cx="1995958" cy="4133850"/>
          </a:xfrm>
          <a:prstGeom prst="rect">
            <a:avLst/>
          </a:prstGeom>
        </p:spPr>
      </p:pic>
      <p:cxnSp>
        <p:nvCxnSpPr>
          <p:cNvPr id="10" name="Straight Connector 9"/>
          <p:cNvCxnSpPr/>
          <p:nvPr/>
        </p:nvCxnSpPr>
        <p:spPr>
          <a:xfrm>
            <a:off x="152400" y="6858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66800" y="3200400"/>
            <a:ext cx="838200" cy="1447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1066800" y="1600200"/>
            <a:ext cx="23622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66800" y="4648200"/>
            <a:ext cx="2362200" cy="1828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14800" y="2743200"/>
            <a:ext cx="1295400" cy="2667000"/>
          </a:xfrm>
          <a:prstGeom prst="rect">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5410200" y="2057400"/>
            <a:ext cx="13716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10200" y="5410200"/>
            <a:ext cx="13716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67600" y="6248400"/>
            <a:ext cx="894797" cy="369332"/>
          </a:xfrm>
          <a:prstGeom prst="rect">
            <a:avLst/>
          </a:prstGeom>
          <a:noFill/>
        </p:spPr>
        <p:txBody>
          <a:bodyPr wrap="none" rtlCol="0">
            <a:spAutoFit/>
          </a:bodyPr>
          <a:lstStyle/>
          <a:p>
            <a:r>
              <a:rPr lang="en-US" dirty="0" smtClean="0"/>
              <a:t>16 Mm</a:t>
            </a:r>
            <a:endParaRPr lang="en-US" dirty="0"/>
          </a:p>
        </p:txBody>
      </p:sp>
      <p:cxnSp>
        <p:nvCxnSpPr>
          <p:cNvPr id="31" name="Straight Arrow Connector 30"/>
          <p:cNvCxnSpPr/>
          <p:nvPr/>
        </p:nvCxnSpPr>
        <p:spPr>
          <a:xfrm>
            <a:off x="8305800" y="6477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781800" y="6477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4800" y="1143000"/>
            <a:ext cx="2452916" cy="369332"/>
          </a:xfrm>
          <a:prstGeom prst="rect">
            <a:avLst/>
          </a:prstGeom>
          <a:noFill/>
        </p:spPr>
        <p:txBody>
          <a:bodyPr wrap="square" rtlCol="0">
            <a:spAutoFit/>
          </a:bodyPr>
          <a:lstStyle/>
          <a:p>
            <a:r>
              <a:rPr lang="en-US" dirty="0" smtClean="0"/>
              <a:t>HMI (0.5”)    </a:t>
            </a:r>
            <a:r>
              <a:rPr lang="en-US" sz="1400" dirty="0" smtClean="0"/>
              <a:t>2011/08/12</a:t>
            </a:r>
            <a:endParaRPr lang="en-US" sz="1400" dirty="0"/>
          </a:p>
        </p:txBody>
      </p:sp>
      <p:sp>
        <p:nvSpPr>
          <p:cNvPr id="38" name="TextBox 37"/>
          <p:cNvSpPr txBox="1"/>
          <p:nvPr/>
        </p:nvSpPr>
        <p:spPr>
          <a:xfrm>
            <a:off x="3429000" y="1066800"/>
            <a:ext cx="2811988" cy="369332"/>
          </a:xfrm>
          <a:prstGeom prst="rect">
            <a:avLst/>
          </a:prstGeom>
          <a:noFill/>
        </p:spPr>
        <p:txBody>
          <a:bodyPr wrap="none" rtlCol="0">
            <a:spAutoFit/>
          </a:bodyPr>
          <a:lstStyle/>
          <a:p>
            <a:r>
              <a:rPr lang="en-US" dirty="0" smtClean="0"/>
              <a:t>SOT/SP  (0.16”) </a:t>
            </a:r>
            <a:r>
              <a:rPr lang="en-US" sz="1400" dirty="0" smtClean="0"/>
              <a:t>2007/03/10</a:t>
            </a:r>
            <a:endParaRPr lang="en-US" sz="1400" dirty="0"/>
          </a:p>
        </p:txBody>
      </p:sp>
      <p:sp>
        <p:nvSpPr>
          <p:cNvPr id="39" name="TextBox 38"/>
          <p:cNvSpPr txBox="1"/>
          <p:nvPr/>
        </p:nvSpPr>
        <p:spPr>
          <a:xfrm>
            <a:off x="6606126" y="1295400"/>
            <a:ext cx="2537874" cy="369332"/>
          </a:xfrm>
          <a:prstGeom prst="rect">
            <a:avLst/>
          </a:prstGeom>
          <a:noFill/>
        </p:spPr>
        <p:txBody>
          <a:bodyPr wrap="none" rtlCol="0">
            <a:spAutoFit/>
          </a:bodyPr>
          <a:lstStyle/>
          <a:p>
            <a:r>
              <a:rPr lang="en-US" dirty="0" smtClean="0"/>
              <a:t>NST (0.098”)  </a:t>
            </a:r>
            <a:r>
              <a:rPr lang="en-US" sz="1400" dirty="0" smtClean="0"/>
              <a:t>2012/06/02</a:t>
            </a:r>
            <a:endParaRPr lang="en-US" sz="1400" dirty="0"/>
          </a:p>
        </p:txBody>
      </p:sp>
      <p:sp>
        <p:nvSpPr>
          <p:cNvPr id="41" name="TextBox 40"/>
          <p:cNvSpPr txBox="1"/>
          <p:nvPr/>
        </p:nvSpPr>
        <p:spPr>
          <a:xfrm>
            <a:off x="4495800" y="6488668"/>
            <a:ext cx="894797" cy="369332"/>
          </a:xfrm>
          <a:prstGeom prst="rect">
            <a:avLst/>
          </a:prstGeom>
          <a:noFill/>
        </p:spPr>
        <p:txBody>
          <a:bodyPr wrap="none" rtlCol="0">
            <a:spAutoFit/>
          </a:bodyPr>
          <a:lstStyle/>
          <a:p>
            <a:r>
              <a:rPr lang="en-US" dirty="0" smtClean="0"/>
              <a:t>36 Mm</a:t>
            </a:r>
            <a:endParaRPr lang="en-US" dirty="0"/>
          </a:p>
        </p:txBody>
      </p:sp>
      <p:sp>
        <p:nvSpPr>
          <p:cNvPr id="42" name="TextBox 41"/>
          <p:cNvSpPr txBox="1"/>
          <p:nvPr/>
        </p:nvSpPr>
        <p:spPr>
          <a:xfrm>
            <a:off x="1143000" y="6488668"/>
            <a:ext cx="1010213" cy="369332"/>
          </a:xfrm>
          <a:prstGeom prst="rect">
            <a:avLst/>
          </a:prstGeom>
          <a:noFill/>
        </p:spPr>
        <p:txBody>
          <a:bodyPr wrap="none" rtlCol="0">
            <a:spAutoFit/>
          </a:bodyPr>
          <a:lstStyle/>
          <a:p>
            <a:r>
              <a:rPr lang="en-US" dirty="0" smtClean="0"/>
              <a:t>120 Mm</a:t>
            </a:r>
            <a:endParaRPr lang="en-US" dirty="0"/>
          </a:p>
        </p:txBody>
      </p:sp>
      <p:cxnSp>
        <p:nvCxnSpPr>
          <p:cNvPr id="50" name="Straight Arrow Connector 49"/>
          <p:cNvCxnSpPr/>
          <p:nvPr/>
        </p:nvCxnSpPr>
        <p:spPr>
          <a:xfrm flipH="1">
            <a:off x="228600" y="6705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828800" y="67056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3429000" y="67056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29200" y="67056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228600"/>
            <a:ext cx="6819496" cy="646331"/>
          </a:xfrm>
          <a:prstGeom prst="rect">
            <a:avLst/>
          </a:prstGeom>
          <a:noFill/>
        </p:spPr>
        <p:txBody>
          <a:bodyPr wrap="none" rtlCol="0">
            <a:spAutoFit/>
          </a:bodyPr>
          <a:lstStyle/>
          <a:p>
            <a:r>
              <a:rPr lang="en-US" sz="3600" dirty="0" smtClean="0"/>
              <a:t>Magnetic Field in Coronal Holes</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0" y="1219200"/>
            <a:ext cx="5391150" cy="5391150"/>
            <a:chOff x="1876425" y="733425"/>
            <a:chExt cx="5391150" cy="5391150"/>
          </a:xfrm>
        </p:grpSpPr>
        <p:sp>
          <p:nvSpPr>
            <p:cNvPr id="3" name="Rectangle 2"/>
            <p:cNvSpPr/>
            <p:nvPr/>
          </p:nvSpPr>
          <p:spPr>
            <a:xfrm>
              <a:off x="1905000" y="762000"/>
              <a:ext cx="5334000" cy="533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Fig8.png"/>
            <p:cNvPicPr>
              <a:picLocks noChangeAspect="1"/>
            </p:cNvPicPr>
            <p:nvPr/>
          </p:nvPicPr>
          <p:blipFill>
            <a:blip r:embed="rId2" cstate="print"/>
            <a:stretch>
              <a:fillRect/>
            </a:stretch>
          </p:blipFill>
          <p:spPr>
            <a:xfrm>
              <a:off x="1876425" y="733425"/>
              <a:ext cx="5391150" cy="5391150"/>
            </a:xfrm>
            <a:prstGeom prst="rect">
              <a:avLst/>
            </a:prstGeom>
          </p:spPr>
        </p:pic>
      </p:grpSp>
      <p:sp>
        <p:nvSpPr>
          <p:cNvPr id="5" name="TextBox 4"/>
          <p:cNvSpPr txBox="1"/>
          <p:nvPr/>
        </p:nvSpPr>
        <p:spPr>
          <a:xfrm>
            <a:off x="609600" y="152400"/>
            <a:ext cx="7750840" cy="1200329"/>
          </a:xfrm>
          <a:prstGeom prst="rect">
            <a:avLst/>
          </a:prstGeom>
          <a:noFill/>
        </p:spPr>
        <p:txBody>
          <a:bodyPr wrap="none" rtlCol="0">
            <a:spAutoFit/>
          </a:bodyPr>
          <a:lstStyle/>
          <a:p>
            <a:r>
              <a:rPr lang="en-US" sz="3600" dirty="0" smtClean="0"/>
              <a:t>Correlation Functions from magnetic</a:t>
            </a:r>
            <a:br>
              <a:rPr lang="en-US" sz="3600" dirty="0" smtClean="0"/>
            </a:br>
            <a:r>
              <a:rPr lang="en-US" sz="3600" dirty="0" smtClean="0"/>
              <a:t> field fluctuations</a:t>
            </a:r>
            <a:endParaRPr lang="en-US" sz="3600" dirty="0"/>
          </a:p>
        </p:txBody>
      </p:sp>
      <p:pic>
        <p:nvPicPr>
          <p:cNvPr id="6" name="Picture 5" descr="Form-lam-bkv.png"/>
          <p:cNvPicPr>
            <a:picLocks noChangeAspect="1"/>
          </p:cNvPicPr>
          <p:nvPr/>
        </p:nvPicPr>
        <p:blipFill>
          <a:blip r:embed="rId3" cstate="print"/>
          <a:stretch>
            <a:fillRect/>
          </a:stretch>
        </p:blipFill>
        <p:spPr>
          <a:xfrm>
            <a:off x="2971800" y="4800600"/>
            <a:ext cx="3609975" cy="885825"/>
          </a:xfrm>
          <a:prstGeom prst="rect">
            <a:avLst/>
          </a:prstGeom>
          <a:effectLst>
            <a:outerShdw blurRad="228600" dist="50800" dir="18660000" sx="103000" sy="103000" algn="ctr" rotWithShape="0">
              <a:srgbClr val="7030A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124200" y="457200"/>
            <a:ext cx="2698175" cy="646331"/>
          </a:xfrm>
          <a:prstGeom prst="rect">
            <a:avLst/>
          </a:prstGeom>
        </p:spPr>
        <p:txBody>
          <a:bodyPr wrap="none">
            <a:spAutoFit/>
          </a:bodyPr>
          <a:lstStyle/>
          <a:p>
            <a:r>
              <a:rPr lang="en-US" sz="3600" dirty="0" smtClean="0"/>
              <a:t>Conclusions</a:t>
            </a:r>
            <a:endParaRPr lang="en-US" sz="3600" dirty="0"/>
          </a:p>
        </p:txBody>
      </p:sp>
      <p:sp>
        <p:nvSpPr>
          <p:cNvPr id="3" name="TextBox 2"/>
          <p:cNvSpPr txBox="1"/>
          <p:nvPr/>
        </p:nvSpPr>
        <p:spPr>
          <a:xfrm>
            <a:off x="1295401" y="1676400"/>
            <a:ext cx="7239000" cy="3970318"/>
          </a:xfrm>
          <a:prstGeom prst="rect">
            <a:avLst/>
          </a:prstGeom>
          <a:noFill/>
        </p:spPr>
        <p:txBody>
          <a:bodyPr wrap="square" rtlCol="0">
            <a:spAutoFit/>
          </a:bodyPr>
          <a:lstStyle/>
          <a:p>
            <a:pPr>
              <a:buFont typeface="Arial" pitchFamily="34" charset="0"/>
              <a:buChar char="•"/>
            </a:pPr>
            <a:r>
              <a:rPr lang="en-US" sz="2800" dirty="0" smtClean="0"/>
              <a:t>The characteristic length scale of energy containing structures at the photosphere level seems to be of  order of 1000 km (characteristic granule scale), but not 30 000 km (characteristic super-granular scale</a:t>
            </a:r>
            <a:r>
              <a:rPr lang="en-US" sz="2800" dirty="0" smtClean="0"/>
              <a:t>) as it was adopted in various  SW models so far.</a:t>
            </a: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Bulk of photospheric dynamics is concentrated in inter-granular lanes.</a:t>
            </a:r>
            <a:endParaRPr lang="en-US" sz="2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04800" y="762000"/>
            <a:ext cx="8229600" cy="1143000"/>
          </a:xfrm>
        </p:spPr>
        <p:txBody>
          <a:bodyPr>
            <a:noAutofit/>
          </a:bodyPr>
          <a:lstStyle/>
          <a:p>
            <a:r>
              <a:rPr lang="en-US" sz="3600" dirty="0" smtClean="0"/>
              <a:t>Magnetic and Kinetic Power </a:t>
            </a:r>
            <a:r>
              <a:rPr lang="en-US" sz="3600" dirty="0" err="1" smtClean="0"/>
              <a:t>Specra</a:t>
            </a:r>
            <a:r>
              <a:rPr lang="en-US" sz="3600" dirty="0" smtClean="0"/>
              <a:t> </a:t>
            </a:r>
            <a:br>
              <a:rPr lang="en-US" sz="3600" dirty="0" smtClean="0"/>
            </a:br>
            <a:r>
              <a:rPr lang="en-US" sz="3600" dirty="0" smtClean="0"/>
              <a:t>at the Base of Coronal Holes</a:t>
            </a:r>
            <a:endParaRPr lang="en-US" sz="3600" dirty="0"/>
          </a:p>
        </p:txBody>
      </p:sp>
      <p:sp>
        <p:nvSpPr>
          <p:cNvPr id="7" name="TextBox 6"/>
          <p:cNvSpPr txBox="1"/>
          <p:nvPr/>
        </p:nvSpPr>
        <p:spPr>
          <a:xfrm>
            <a:off x="1498087" y="2590800"/>
            <a:ext cx="6225550" cy="1754326"/>
          </a:xfrm>
          <a:prstGeom prst="rect">
            <a:avLst/>
          </a:prstGeom>
          <a:noFill/>
        </p:spPr>
        <p:txBody>
          <a:bodyPr wrap="none" rtlCol="0">
            <a:spAutoFit/>
          </a:bodyPr>
          <a:lstStyle/>
          <a:p>
            <a:pPr algn="ctr"/>
            <a:r>
              <a:rPr lang="en-US" sz="2400" dirty="0" err="1" smtClean="0"/>
              <a:t>Valentina</a:t>
            </a:r>
            <a:r>
              <a:rPr lang="en-US" sz="2400" dirty="0" smtClean="0"/>
              <a:t> Abramenko </a:t>
            </a:r>
            <a:endParaRPr lang="en-US" sz="2400" baseline="30000" dirty="0" smtClean="0"/>
          </a:p>
          <a:p>
            <a:pPr algn="ctr"/>
            <a:r>
              <a:rPr lang="en-US" sz="2400" dirty="0" smtClean="0"/>
              <a:t> Big Bear solar Observatory of NJIT, CA</a:t>
            </a:r>
          </a:p>
          <a:p>
            <a:pPr algn="ctr"/>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1443" name="Text Box 3"/>
          <p:cNvSpPr txBox="1">
            <a:spLocks noChangeArrowheads="1"/>
          </p:cNvSpPr>
          <p:nvPr/>
        </p:nvSpPr>
        <p:spPr bwMode="auto">
          <a:xfrm>
            <a:off x="2159000" y="728663"/>
            <a:ext cx="4008438" cy="519112"/>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AEFDE"/>
                </a:solidFill>
                <a:effectLst>
                  <a:outerShdw blurRad="38100" dist="38100" dir="2700000" algn="tl">
                    <a:srgbClr val="000000"/>
                  </a:outerShdw>
                </a:effectLst>
                <a:latin typeface="Times New Roman" pitchFamily="18" charset="0"/>
              </a:rPr>
              <a:t>Observed Velocity Spectra</a:t>
            </a:r>
          </a:p>
        </p:txBody>
      </p:sp>
      <p:pic>
        <p:nvPicPr>
          <p:cNvPr id="25603" name="Picture 4" descr="fig-Ek=Vel-All"/>
          <p:cNvPicPr>
            <a:picLocks noChangeAspect="1" noChangeArrowheads="1"/>
          </p:cNvPicPr>
          <p:nvPr/>
        </p:nvPicPr>
        <p:blipFill>
          <a:blip r:embed="rId3" cstate="print"/>
          <a:srcRect t="10925" r="6506" b="4593"/>
          <a:stretch>
            <a:fillRect/>
          </a:stretch>
        </p:blipFill>
        <p:spPr bwMode="auto">
          <a:xfrm>
            <a:off x="1655763" y="1341438"/>
            <a:ext cx="5903912" cy="4767262"/>
          </a:xfrm>
          <a:prstGeom prst="rect">
            <a:avLst/>
          </a:prstGeom>
          <a:solidFill>
            <a:srgbClr val="FFFFFF"/>
          </a:solidFill>
          <a:ln w="9525">
            <a:noFill/>
            <a:miter lim="800000"/>
            <a:headEnd/>
            <a:tailEnd/>
          </a:ln>
        </p:spPr>
      </p:pic>
      <p:sp>
        <p:nvSpPr>
          <p:cNvPr id="61445" name="Rectangle 5"/>
          <p:cNvSpPr>
            <a:spLocks noChangeArrowheads="1"/>
          </p:cNvSpPr>
          <p:nvPr/>
        </p:nvSpPr>
        <p:spPr bwMode="auto">
          <a:xfrm>
            <a:off x="4535488" y="1916113"/>
            <a:ext cx="288925" cy="1836737"/>
          </a:xfrm>
          <a:prstGeom prst="rect">
            <a:avLst/>
          </a:prstGeom>
          <a:solidFill>
            <a:schemeClr val="accent1">
              <a:alpha val="21960"/>
            </a:schemeClr>
          </a:solidFill>
          <a:ln w="9525" algn="ctr">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linds(horizontal)">
                                      <p:cBhvr>
                                        <p:cTn id="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3491" name="Text Box 3"/>
          <p:cNvSpPr txBox="1">
            <a:spLocks noChangeArrowheads="1"/>
          </p:cNvSpPr>
          <p:nvPr/>
        </p:nvSpPr>
        <p:spPr bwMode="auto">
          <a:xfrm>
            <a:off x="1943100" y="836613"/>
            <a:ext cx="4208463" cy="519112"/>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FFFFF"/>
                </a:solidFill>
                <a:effectLst>
                  <a:outerShdw blurRad="38100" dist="38100" dir="2700000" algn="tl">
                    <a:srgbClr val="000000"/>
                  </a:outerShdw>
                </a:effectLst>
                <a:latin typeface="Times New Roman" pitchFamily="18" charset="0"/>
              </a:rPr>
              <a:t>Observed Magnetic Spectra</a:t>
            </a:r>
          </a:p>
        </p:txBody>
      </p:sp>
      <p:pic>
        <p:nvPicPr>
          <p:cNvPr id="27651" name="Picture 4" descr="fig-Ek=Bz-NP"/>
          <p:cNvPicPr>
            <a:picLocks noChangeAspect="1" noChangeArrowheads="1"/>
          </p:cNvPicPr>
          <p:nvPr/>
        </p:nvPicPr>
        <p:blipFill>
          <a:blip r:embed="rId3" cstate="print"/>
          <a:srcRect t="10011" r="13193"/>
          <a:stretch>
            <a:fillRect/>
          </a:stretch>
        </p:blipFill>
        <p:spPr bwMode="auto">
          <a:xfrm>
            <a:off x="2124075" y="1665288"/>
            <a:ext cx="4679950" cy="4851400"/>
          </a:xfrm>
          <a:prstGeom prst="rect">
            <a:avLst/>
          </a:prstGeom>
          <a:solidFill>
            <a:srgbClr val="FFFFFF"/>
          </a:solidFill>
          <a:ln w="9525">
            <a:noFill/>
            <a:miter lim="800000"/>
            <a:headEnd/>
            <a:tailEnd/>
          </a:ln>
        </p:spPr>
      </p:pic>
      <p:pic>
        <p:nvPicPr>
          <p:cNvPr id="63493" name="Picture 5" descr="fig-Ek=Bz-NP+MDI"/>
          <p:cNvPicPr>
            <a:picLocks noChangeAspect="1" noChangeArrowheads="1"/>
          </p:cNvPicPr>
          <p:nvPr/>
        </p:nvPicPr>
        <p:blipFill>
          <a:blip r:embed="rId4" cstate="print"/>
          <a:srcRect t="10689" r="11867"/>
          <a:stretch>
            <a:fillRect/>
          </a:stretch>
        </p:blipFill>
        <p:spPr bwMode="auto">
          <a:xfrm>
            <a:off x="2124075" y="1700213"/>
            <a:ext cx="4751388" cy="4814887"/>
          </a:xfrm>
          <a:prstGeom prst="rect">
            <a:avLst/>
          </a:prstGeom>
          <a:solidFill>
            <a:srgbClr val="FFFFFF">
              <a:alpha val="50980"/>
            </a:srgbClr>
          </a:solidFill>
          <a:ln w="9525">
            <a:noFill/>
            <a:miter lim="800000"/>
            <a:headEnd/>
            <a:tailEnd/>
          </a:ln>
        </p:spPr>
      </p:pic>
      <p:pic>
        <p:nvPicPr>
          <p:cNvPr id="63494" name="Picture 6" descr="fig-Ek=Bz-NP+MDI+HMI"/>
          <p:cNvPicPr>
            <a:picLocks noChangeAspect="1" noChangeArrowheads="1"/>
          </p:cNvPicPr>
          <p:nvPr/>
        </p:nvPicPr>
        <p:blipFill>
          <a:blip r:embed="rId5" cstate="print"/>
          <a:srcRect t="12015" r="15842"/>
          <a:stretch>
            <a:fillRect/>
          </a:stretch>
        </p:blipFill>
        <p:spPr bwMode="auto">
          <a:xfrm>
            <a:off x="2124075" y="1773238"/>
            <a:ext cx="4537075" cy="4743450"/>
          </a:xfrm>
          <a:prstGeom prst="rect">
            <a:avLst/>
          </a:prstGeom>
          <a:solidFill>
            <a:srgbClr val="FFFFFF">
              <a:alpha val="50980"/>
            </a:srgbClr>
          </a:solidFill>
          <a:ln w="9525">
            <a:noFill/>
            <a:miter lim="800000"/>
            <a:headEnd/>
            <a:tailEnd/>
          </a:ln>
        </p:spPr>
      </p:pic>
      <p:pic>
        <p:nvPicPr>
          <p:cNvPr id="63495" name="Picture 7" descr="fig-Ek=Bz-NP+MDI+HMI+Hin"/>
          <p:cNvPicPr>
            <a:picLocks noChangeAspect="1" noChangeArrowheads="1"/>
          </p:cNvPicPr>
          <p:nvPr/>
        </p:nvPicPr>
        <p:blipFill>
          <a:blip r:embed="rId6" cstate="print"/>
          <a:srcRect t="12015" r="15195"/>
          <a:stretch>
            <a:fillRect/>
          </a:stretch>
        </p:blipFill>
        <p:spPr bwMode="auto">
          <a:xfrm>
            <a:off x="2124075" y="1773238"/>
            <a:ext cx="4572000" cy="4743450"/>
          </a:xfrm>
          <a:prstGeom prst="rect">
            <a:avLst/>
          </a:prstGeom>
          <a:solidFill>
            <a:srgbClr val="FFFFFF">
              <a:alpha val="56078"/>
            </a:srgbClr>
          </a:solidFill>
          <a:ln w="9525">
            <a:noFill/>
            <a:miter lim="800000"/>
            <a:headEnd/>
            <a:tailEnd/>
          </a:ln>
        </p:spPr>
      </p:pic>
      <p:sp>
        <p:nvSpPr>
          <p:cNvPr id="63496" name="Line 8"/>
          <p:cNvSpPr>
            <a:spLocks noChangeShapeType="1"/>
          </p:cNvSpPr>
          <p:nvPr/>
        </p:nvSpPr>
        <p:spPr bwMode="auto">
          <a:xfrm>
            <a:off x="3276600" y="3033713"/>
            <a:ext cx="3095625" cy="900112"/>
          </a:xfrm>
          <a:prstGeom prst="line">
            <a:avLst/>
          </a:prstGeom>
          <a:noFill/>
          <a:ln w="22225">
            <a:solidFill>
              <a:srgbClr val="000000"/>
            </a:solidFill>
            <a:prstDash val="dash"/>
            <a:round/>
            <a:headEnd/>
            <a:tailEnd/>
          </a:ln>
        </p:spPr>
        <p:txBody>
          <a:bodyPr/>
          <a:lstStyle/>
          <a:p>
            <a:endParaRPr lang="en-US"/>
          </a:p>
        </p:txBody>
      </p:sp>
      <p:sp>
        <p:nvSpPr>
          <p:cNvPr id="63497" name="Text Box 9"/>
          <p:cNvSpPr txBox="1">
            <a:spLocks noChangeArrowheads="1"/>
          </p:cNvSpPr>
          <p:nvPr/>
        </p:nvSpPr>
        <p:spPr bwMode="auto">
          <a:xfrm>
            <a:off x="5472113" y="3286125"/>
            <a:ext cx="422275" cy="290513"/>
          </a:xfrm>
          <a:prstGeom prst="rect">
            <a:avLst/>
          </a:prstGeom>
          <a:noFill/>
          <a:ln w="9525" algn="ctr">
            <a:noFill/>
            <a:miter lim="800000"/>
            <a:headEnd/>
            <a:tailEnd/>
          </a:ln>
        </p:spPr>
        <p:txBody>
          <a:bodyPr wrap="none">
            <a:spAutoFit/>
          </a:bodyPr>
          <a:lstStyle/>
          <a:p>
            <a:pPr eaLnBrk="0" hangingPunct="0"/>
            <a:r>
              <a:rPr lang="en-US" sz="2000" b="1" baseline="-25000">
                <a:latin typeface="Times New Roman" pitchFamily="18" charset="0"/>
              </a:rPr>
              <a:t>-</a:t>
            </a:r>
            <a:r>
              <a:rPr lang="en-US" sz="1600" b="1" baseline="-25000">
                <a:latin typeface="Times New Roman" pitchFamily="18" charset="0"/>
              </a:rPr>
              <a:t>1</a:t>
            </a:r>
            <a:r>
              <a:rPr lang="en-US" b="1" baseline="-25000">
                <a:latin typeface="Times New Roman" pitchFamily="18" charset="0"/>
              </a:rPr>
              <a:t>/</a:t>
            </a:r>
            <a:r>
              <a:rPr lang="en-US" sz="1600" b="1" baseline="-25000">
                <a:latin typeface="Times New Roman" pitchFamily="18" charset="0"/>
              </a:rPr>
              <a:t>3</a:t>
            </a:r>
          </a:p>
        </p:txBody>
      </p:sp>
      <p:sp>
        <p:nvSpPr>
          <p:cNvPr id="2765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dirty="0">
                <a:latin typeface="Tw Cen MT" pitchFamily="34" charset="0"/>
              </a:rPr>
              <a:t>XXV IUGG/IAGA, Melbourne, Australia     </a:t>
            </a:r>
          </a:p>
        </p:txBody>
      </p:sp>
      <p:sp>
        <p:nvSpPr>
          <p:cNvPr id="13" name="TextBox 12"/>
          <p:cNvSpPr txBox="1"/>
          <p:nvPr/>
        </p:nvSpPr>
        <p:spPr>
          <a:xfrm>
            <a:off x="8077200" y="3352800"/>
            <a:ext cx="793807" cy="523220"/>
          </a:xfrm>
          <a:prstGeom prst="rect">
            <a:avLst/>
          </a:prstGeom>
          <a:solidFill>
            <a:schemeClr val="tx1"/>
          </a:solidFill>
        </p:spPr>
        <p:txBody>
          <a:bodyPr wrap="none" rtlCol="0">
            <a:spAutoFit/>
          </a:bodyPr>
          <a:lstStyle/>
          <a:p>
            <a:r>
              <a:rPr lang="en-US" sz="2800" b="1" i="1" dirty="0" smtClean="0">
                <a:solidFill>
                  <a:schemeClr val="bg1"/>
                </a:solidFill>
              </a:rPr>
              <a:t>k</a:t>
            </a:r>
            <a:r>
              <a:rPr lang="en-US" sz="2800" b="1" i="1" baseline="30000" dirty="0" smtClean="0">
                <a:solidFill>
                  <a:schemeClr val="bg1"/>
                </a:solidFill>
              </a:rPr>
              <a:t>-1/3</a:t>
            </a:r>
            <a:endParaRPr lang="en-US" sz="2800" b="1" i="1" baseline="30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blinds(horizontal)">
                                      <p:cBhvr>
                                        <p:cTn id="12" dur="500"/>
                                        <p:tgtEl>
                                          <p:spTgt spid="634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5"/>
                                        </p:tgtEl>
                                        <p:attrNameLst>
                                          <p:attrName>style.visibility</p:attrName>
                                        </p:attrNameLst>
                                      </p:cBhvr>
                                      <p:to>
                                        <p:strVal val="visible"/>
                                      </p:to>
                                    </p:set>
                                    <p:animEffect transition="in" filter="blinds(horizontal)">
                                      <p:cBhvr>
                                        <p:cTn id="17" dur="500"/>
                                        <p:tgtEl>
                                          <p:spTgt spid="6349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3496"/>
                                        </p:tgtEl>
                                        <p:attrNameLst>
                                          <p:attrName>style.visibility</p:attrName>
                                        </p:attrNameLst>
                                      </p:cBhvr>
                                      <p:to>
                                        <p:strVal val="visible"/>
                                      </p:to>
                                    </p:set>
                                    <p:anim calcmode="lin" valueType="num">
                                      <p:cBhvr additive="base">
                                        <p:cTn id="22" dur="500" fill="hold"/>
                                        <p:tgtEl>
                                          <p:spTgt spid="63496"/>
                                        </p:tgtEl>
                                        <p:attrNameLst>
                                          <p:attrName>ppt_x</p:attrName>
                                        </p:attrNameLst>
                                      </p:cBhvr>
                                      <p:tavLst>
                                        <p:tav tm="0">
                                          <p:val>
                                            <p:strVal val="#ppt_x"/>
                                          </p:val>
                                        </p:tav>
                                        <p:tav tm="100000">
                                          <p:val>
                                            <p:strVal val="#ppt_x"/>
                                          </p:val>
                                        </p:tav>
                                      </p:tavLst>
                                    </p:anim>
                                    <p:anim calcmode="lin" valueType="num">
                                      <p:cBhvr additive="base">
                                        <p:cTn id="23"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3497">
                                            <p:txEl>
                                              <p:pRg st="0" end="0"/>
                                            </p:txEl>
                                          </p:spTgt>
                                        </p:tgtEl>
                                        <p:attrNameLst>
                                          <p:attrName>style.visibility</p:attrName>
                                        </p:attrNameLst>
                                      </p:cBhvr>
                                      <p:to>
                                        <p:strVal val="visible"/>
                                      </p:to>
                                    </p:set>
                                    <p:animEffect transition="in" filter="blinds(horizontal)">
                                      <p:cBhvr>
                                        <p:cTn id="28" dur="500"/>
                                        <p:tgtEl>
                                          <p:spTgt spid="6349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st_ha_2012-07-01.wmv">
            <a:hlinkClick r:id="" action="ppaction://media"/>
          </p:cNvPr>
          <p:cNvPicPr>
            <a:picLocks noRot="1" noChangeAspect="1"/>
          </p:cNvPicPr>
          <p:nvPr>
            <a:videoFile r:link="rId1"/>
          </p:nvPr>
        </p:nvPicPr>
        <p:blipFill>
          <a:blip r:embed="rId4" cstate="print"/>
          <a:stretch>
            <a:fillRect/>
          </a:stretch>
        </p:blipFill>
        <p:spPr>
          <a:xfrm>
            <a:off x="5181600" y="2057400"/>
            <a:ext cx="3962400" cy="3962400"/>
          </a:xfrm>
          <a:prstGeom prst="rect">
            <a:avLst/>
          </a:prstGeom>
        </p:spPr>
      </p:pic>
      <p:pic>
        <p:nvPicPr>
          <p:cNvPr id="6" name="nst_tio_2012-07-01.wmv">
            <a:hlinkClick r:id="" action="ppaction://media"/>
          </p:cNvPr>
          <p:cNvPicPr>
            <a:picLocks noRot="1" noChangeAspect="1"/>
          </p:cNvPicPr>
          <p:nvPr>
            <a:videoFile r:link="rId2"/>
          </p:nvPr>
        </p:nvPicPr>
        <p:blipFill>
          <a:blip r:embed="rId5" cstate="print"/>
          <a:stretch>
            <a:fillRect/>
          </a:stretch>
        </p:blipFill>
        <p:spPr>
          <a:xfrm>
            <a:off x="0" y="1447800"/>
            <a:ext cx="5029200" cy="5029200"/>
          </a:xfrm>
          <a:prstGeom prst="rect">
            <a:avLst/>
          </a:prstGeom>
        </p:spPr>
      </p:pic>
      <p:sp>
        <p:nvSpPr>
          <p:cNvPr id="9" name="Title 1"/>
          <p:cNvSpPr>
            <a:spLocks noGrp="1"/>
          </p:cNvSpPr>
          <p:nvPr>
            <p:ph type="title"/>
          </p:nvPr>
        </p:nvSpPr>
        <p:spPr>
          <a:xfrm>
            <a:off x="228600" y="304800"/>
            <a:ext cx="8686800" cy="1143000"/>
          </a:xfrm>
        </p:spPr>
        <p:txBody>
          <a:bodyPr>
            <a:normAutofit fontScale="90000"/>
          </a:bodyPr>
          <a:lstStyle/>
          <a:p>
            <a:r>
              <a:rPr lang="en-US" sz="3050" dirty="0" smtClean="0"/>
              <a:t>Photospheric motions are immediately transferred into the chromosphere and corona</a:t>
            </a:r>
            <a:endParaRPr lang="en-US" sz="305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80" fill="hold"/>
                                        <p:tgtEl>
                                          <p:spTgt spid="5"/>
                                        </p:tgtEl>
                                      </p:cBhvr>
                                    </p:cmd>
                                  </p:childTnLst>
                                </p:cTn>
                              </p:par>
                              <p:par>
                                <p:cTn id="7" presetID="1" presetClass="mediacall" presetSubtype="0" fill="hold" nodeType="withEffect">
                                  <p:stCondLst>
                                    <p:cond delay="0"/>
                                  </p:stCondLst>
                                  <p:childTnLst>
                                    <p:cmd type="call" cmd="playFrom(0.0)">
                                      <p:cBhvr>
                                        <p:cTn id="8" dur="3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5"/>
                </p:tgtEl>
              </p:cMediaNode>
            </p:video>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5"/>
                                        </p:tgtEl>
                                      </p:cBhvr>
                                    </p:cmd>
                                  </p:childTnLst>
                                </p:cTn>
                              </p:par>
                            </p:childTnLst>
                          </p:cTn>
                        </p:par>
                      </p:childTnLst>
                    </p:cTn>
                  </p:par>
                </p:childTnLst>
              </p:cTn>
              <p:nextCondLst>
                <p:cond evt="onClick" delay="0">
                  <p:tgtEl>
                    <p:spTgt spid="5"/>
                  </p:tgtEl>
                </p:cond>
              </p:nextCondLst>
            </p:seq>
            <p:video>
              <p:cMediaNode>
                <p:cTn id="15" fill="hold" display="0">
                  <p:stCondLst>
                    <p:cond delay="indefinite"/>
                  </p:stCondLst>
                  <p:endCondLst>
                    <p:cond evt="onNext" delay="0">
                      <p:tgtEl>
                        <p:sldTgt/>
                      </p:tgtEl>
                    </p:cond>
                    <p:cond evt="onPrev" delay="0">
                      <p:tgtEl>
                        <p:sldTgt/>
                      </p:tgtEl>
                    </p:cond>
                  </p:end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1a.png"/>
          <p:cNvPicPr>
            <a:picLocks noChangeAspect="1"/>
          </p:cNvPicPr>
          <p:nvPr/>
        </p:nvPicPr>
        <p:blipFill>
          <a:blip r:embed="rId2" cstate="print"/>
          <a:stretch>
            <a:fillRect/>
          </a:stretch>
        </p:blipFill>
        <p:spPr>
          <a:xfrm>
            <a:off x="228600" y="0"/>
            <a:ext cx="5257800" cy="5257800"/>
          </a:xfrm>
          <a:prstGeom prst="rect">
            <a:avLst/>
          </a:prstGeom>
        </p:spPr>
      </p:pic>
      <p:pic>
        <p:nvPicPr>
          <p:cNvPr id="4" name="Picture 3" descr="Fig1b.png"/>
          <p:cNvPicPr>
            <a:picLocks noChangeAspect="1"/>
          </p:cNvPicPr>
          <p:nvPr/>
        </p:nvPicPr>
        <p:blipFill>
          <a:blip r:embed="rId3" cstate="print"/>
          <a:stretch>
            <a:fillRect/>
          </a:stretch>
        </p:blipFill>
        <p:spPr>
          <a:xfrm>
            <a:off x="3998588" y="1771935"/>
            <a:ext cx="5145412" cy="5086065"/>
          </a:xfrm>
          <a:prstGeom prst="rect">
            <a:avLst/>
          </a:prstGeom>
        </p:spPr>
      </p:pic>
      <p:sp>
        <p:nvSpPr>
          <p:cNvPr id="5" name="TextBox 4"/>
          <p:cNvSpPr txBox="1"/>
          <p:nvPr/>
        </p:nvSpPr>
        <p:spPr>
          <a:xfrm>
            <a:off x="5410200" y="457200"/>
            <a:ext cx="4191000" cy="923330"/>
          </a:xfrm>
          <a:prstGeom prst="rect">
            <a:avLst/>
          </a:prstGeom>
          <a:noFill/>
        </p:spPr>
        <p:txBody>
          <a:bodyPr wrap="square" rtlCol="0">
            <a:spAutoFit/>
          </a:bodyPr>
          <a:lstStyle/>
          <a:p>
            <a:r>
              <a:rPr lang="en-US" dirty="0" smtClean="0"/>
              <a:t>Magnetic and velocity fluctuations were analyzed in the photosphere inside two coronal holes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st_tio_2010-08-03_q5.wmv.wmv">
            <a:hlinkClick r:id="" action="ppaction://media"/>
          </p:cNvPr>
          <p:cNvPicPr>
            <a:picLocks noRot="1" noChangeAspect="1"/>
          </p:cNvPicPr>
          <p:nvPr>
            <a:videoFile r:link="rId1"/>
          </p:nvPr>
        </p:nvPicPr>
        <p:blipFill>
          <a:blip r:embed="rId4" cstate="print"/>
          <a:stretch>
            <a:fillRect/>
          </a:stretch>
        </p:blipFill>
        <p:spPr>
          <a:xfrm>
            <a:off x="1143000" y="304800"/>
            <a:ext cx="7162800" cy="655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w-map.png"/>
          <p:cNvPicPr>
            <a:picLocks noChangeAspect="1"/>
          </p:cNvPicPr>
          <p:nvPr/>
        </p:nvPicPr>
        <p:blipFill>
          <a:blip r:embed="rId3" cstate="print"/>
          <a:stretch>
            <a:fillRect/>
          </a:stretch>
        </p:blipFill>
        <p:spPr>
          <a:xfrm>
            <a:off x="250468" y="0"/>
            <a:ext cx="8643063" cy="6858000"/>
          </a:xfrm>
          <a:prstGeom prst="rect">
            <a:avLst/>
          </a:prstGeom>
        </p:spPr>
      </p:pic>
      <p:grpSp>
        <p:nvGrpSpPr>
          <p:cNvPr id="11" name="Group 10"/>
          <p:cNvGrpSpPr/>
          <p:nvPr/>
        </p:nvGrpSpPr>
        <p:grpSpPr>
          <a:xfrm>
            <a:off x="1828800" y="1524000"/>
            <a:ext cx="5562600" cy="4409857"/>
            <a:chOff x="2514600" y="1143000"/>
            <a:chExt cx="5562600" cy="4409857"/>
          </a:xfrm>
        </p:grpSpPr>
        <p:pic>
          <p:nvPicPr>
            <p:cNvPr id="12" name="Picture 11" descr="Flow-ukv.png"/>
            <p:cNvPicPr>
              <a:picLocks noChangeAspect="1"/>
            </p:cNvPicPr>
            <p:nvPr/>
          </p:nvPicPr>
          <p:blipFill>
            <a:blip r:embed="rId4" cstate="print"/>
            <a:stretch>
              <a:fillRect/>
            </a:stretch>
          </p:blipFill>
          <p:spPr>
            <a:xfrm>
              <a:off x="2514600" y="1143000"/>
              <a:ext cx="5562600" cy="4409857"/>
            </a:xfrm>
            <a:prstGeom prst="rect">
              <a:avLst/>
            </a:prstGeom>
          </p:spPr>
        </p:pic>
        <p:sp>
          <p:nvSpPr>
            <p:cNvPr id="13" name="TextBox 12"/>
            <p:cNvSpPr txBox="1"/>
            <p:nvPr/>
          </p:nvSpPr>
          <p:spPr>
            <a:xfrm>
              <a:off x="5105400" y="1309713"/>
              <a:ext cx="522994" cy="523220"/>
            </a:xfrm>
            <a:prstGeom prst="rect">
              <a:avLst/>
            </a:prstGeom>
            <a:solidFill>
              <a:schemeClr val="tx1"/>
            </a:solidFill>
          </p:spPr>
          <p:txBody>
            <a:bodyPr wrap="square" rtlCol="0">
              <a:spAutoFit/>
            </a:bodyPr>
            <a:lstStyle/>
            <a:p>
              <a:r>
                <a:rPr lang="en-US" sz="2800" b="1" i="1" dirty="0" smtClean="0">
                  <a:solidFill>
                    <a:schemeClr val="bg1"/>
                  </a:solidFill>
                </a:rPr>
                <a:t>u</a:t>
              </a:r>
              <a:r>
                <a:rPr lang="en-US" sz="2800" b="1" i="1" baseline="30000" dirty="0" smtClean="0">
                  <a:solidFill>
                    <a:schemeClr val="bg1"/>
                  </a:solidFill>
                </a:rPr>
                <a:t>2</a:t>
              </a:r>
              <a:endParaRPr lang="en-US" sz="2800" b="1" i="1" baseline="30000" dirty="0">
                <a:solidFill>
                  <a:schemeClr val="bg1"/>
                </a:solidFill>
              </a:endParaRPr>
            </a:p>
          </p:txBody>
        </p:sp>
      </p:grpSp>
      <p:sp>
        <p:nvSpPr>
          <p:cNvPr id="14" name="TextBox 13"/>
          <p:cNvSpPr txBox="1"/>
          <p:nvPr/>
        </p:nvSpPr>
        <p:spPr>
          <a:xfrm>
            <a:off x="1600200" y="609600"/>
            <a:ext cx="1077539" cy="523220"/>
          </a:xfrm>
          <a:prstGeom prst="rect">
            <a:avLst/>
          </a:prstGeom>
          <a:solidFill>
            <a:schemeClr val="tx1"/>
          </a:solidFill>
        </p:spPr>
        <p:txBody>
          <a:bodyPr wrap="none" rtlCol="0">
            <a:spAutoFit/>
          </a:bodyPr>
          <a:lstStyle/>
          <a:p>
            <a:r>
              <a:rPr lang="en-US" sz="2800" b="1" i="1" dirty="0" smtClean="0">
                <a:solidFill>
                  <a:schemeClr val="bg1"/>
                </a:solidFill>
              </a:rPr>
              <a:t>u</a:t>
            </a:r>
            <a:r>
              <a:rPr lang="en-US" sz="2800" b="1" i="1" baseline="-25000" dirty="0" smtClean="0">
                <a:solidFill>
                  <a:schemeClr val="bg1"/>
                </a:solidFill>
              </a:rPr>
              <a:t>x </a:t>
            </a:r>
            <a:r>
              <a:rPr lang="en-US" sz="2800" b="1" i="1" dirty="0" smtClean="0">
                <a:solidFill>
                  <a:schemeClr val="bg1"/>
                </a:solidFill>
              </a:rPr>
              <a:t>, u</a:t>
            </a:r>
            <a:r>
              <a:rPr lang="en-US" sz="2800" b="1" i="1" baseline="-25000" dirty="0" smtClean="0">
                <a:solidFill>
                  <a:schemeClr val="bg1"/>
                </a:solidFill>
              </a:rPr>
              <a:t>y</a:t>
            </a:r>
            <a:endParaRPr lang="en-US" sz="2800" b="1" i="1" baseline="-25000" dirty="0">
              <a:solidFill>
                <a:schemeClr val="bg1"/>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09600"/>
            <a:ext cx="5830442" cy="646331"/>
          </a:xfrm>
          <a:prstGeom prst="rect">
            <a:avLst/>
          </a:prstGeom>
          <a:noFill/>
        </p:spPr>
        <p:txBody>
          <a:bodyPr wrap="none" rtlCol="0">
            <a:spAutoFit/>
          </a:bodyPr>
          <a:lstStyle/>
          <a:p>
            <a:r>
              <a:rPr lang="en-US" sz="3600" dirty="0" smtClean="0"/>
              <a:t>Correlation Function of </a:t>
            </a:r>
            <a:r>
              <a:rPr lang="en-US" sz="3600" b="1" i="1" dirty="0" smtClean="0"/>
              <a:t>u</a:t>
            </a:r>
            <a:r>
              <a:rPr lang="en-US" sz="3600" b="1" i="1" baseline="30000" dirty="0" smtClean="0"/>
              <a:t>2</a:t>
            </a:r>
            <a:r>
              <a:rPr lang="en-US" sz="3600" dirty="0" smtClean="0"/>
              <a:t> :</a:t>
            </a:r>
            <a:endParaRPr lang="en-US" sz="3600" dirty="0"/>
          </a:p>
        </p:txBody>
      </p:sp>
      <p:sp>
        <p:nvSpPr>
          <p:cNvPr id="7" name="TextBox 6"/>
          <p:cNvSpPr txBox="1"/>
          <p:nvPr/>
        </p:nvSpPr>
        <p:spPr>
          <a:xfrm>
            <a:off x="152400" y="2438400"/>
            <a:ext cx="8991564" cy="1200329"/>
          </a:xfrm>
          <a:prstGeom prst="rect">
            <a:avLst/>
          </a:prstGeom>
          <a:noFill/>
        </p:spPr>
        <p:txBody>
          <a:bodyPr wrap="none" rtlCol="0">
            <a:spAutoFit/>
          </a:bodyPr>
          <a:lstStyle/>
          <a:p>
            <a:r>
              <a:rPr lang="en-US" sz="2400" dirty="0" smtClean="0"/>
              <a:t>Correlation function allows to estimate  a characteristic length   </a:t>
            </a:r>
            <a:r>
              <a:rPr lang="el-GR" sz="2400" b="1" i="1" dirty="0" smtClean="0"/>
              <a:t>λ</a:t>
            </a:r>
            <a:endParaRPr lang="en-US" sz="2400" dirty="0" smtClean="0"/>
          </a:p>
          <a:p>
            <a:r>
              <a:rPr lang="en-US" sz="2400" dirty="0" smtClean="0"/>
              <a:t>of  energy containing structures, which defines directly the </a:t>
            </a:r>
          </a:p>
          <a:p>
            <a:r>
              <a:rPr lang="en-US" sz="2400" dirty="0" smtClean="0"/>
              <a:t>heating rate: </a:t>
            </a:r>
            <a:endParaRPr lang="en-US" sz="2400" dirty="0"/>
          </a:p>
        </p:txBody>
      </p:sp>
      <p:pic>
        <p:nvPicPr>
          <p:cNvPr id="12" name="Picture 11" descr="Matthaeus+1999.png"/>
          <p:cNvPicPr>
            <a:picLocks noChangeAspect="1"/>
          </p:cNvPicPr>
          <p:nvPr/>
        </p:nvPicPr>
        <p:blipFill>
          <a:blip r:embed="rId3" cstate="print"/>
          <a:stretch>
            <a:fillRect/>
          </a:stretch>
        </p:blipFill>
        <p:spPr>
          <a:xfrm>
            <a:off x="3962400" y="3581400"/>
            <a:ext cx="3228975" cy="1219200"/>
          </a:xfrm>
          <a:prstGeom prst="rect">
            <a:avLst/>
          </a:prstGeom>
        </p:spPr>
      </p:pic>
      <p:pic>
        <p:nvPicPr>
          <p:cNvPr id="15" name="Picture 14" descr="Zank+2012.png"/>
          <p:cNvPicPr>
            <a:picLocks noChangeAspect="1"/>
          </p:cNvPicPr>
          <p:nvPr/>
        </p:nvPicPr>
        <p:blipFill>
          <a:blip r:embed="rId4" cstate="print"/>
          <a:stretch>
            <a:fillRect/>
          </a:stretch>
        </p:blipFill>
        <p:spPr>
          <a:xfrm>
            <a:off x="3962400" y="5105400"/>
            <a:ext cx="3409950" cy="1295400"/>
          </a:xfrm>
          <a:prstGeom prst="rect">
            <a:avLst/>
          </a:prstGeom>
        </p:spPr>
      </p:pic>
      <p:sp>
        <p:nvSpPr>
          <p:cNvPr id="16" name="TextBox 15"/>
          <p:cNvSpPr txBox="1"/>
          <p:nvPr/>
        </p:nvSpPr>
        <p:spPr>
          <a:xfrm>
            <a:off x="609600" y="3962400"/>
            <a:ext cx="3121367" cy="461665"/>
          </a:xfrm>
          <a:prstGeom prst="rect">
            <a:avLst/>
          </a:prstGeom>
          <a:noFill/>
        </p:spPr>
        <p:txBody>
          <a:bodyPr wrap="none" rtlCol="0">
            <a:spAutoFit/>
          </a:bodyPr>
          <a:lstStyle/>
          <a:p>
            <a:r>
              <a:rPr lang="en-US" sz="2400" dirty="0" err="1" smtClean="0"/>
              <a:t>Matthaeus</a:t>
            </a:r>
            <a:r>
              <a:rPr lang="en-US" sz="2400" dirty="0" smtClean="0"/>
              <a:t> et al. 1999:</a:t>
            </a:r>
            <a:endParaRPr lang="en-US" sz="2400" dirty="0"/>
          </a:p>
        </p:txBody>
      </p:sp>
      <p:sp>
        <p:nvSpPr>
          <p:cNvPr id="17" name="TextBox 16"/>
          <p:cNvSpPr txBox="1"/>
          <p:nvPr/>
        </p:nvSpPr>
        <p:spPr>
          <a:xfrm>
            <a:off x="762000" y="5562600"/>
            <a:ext cx="2971800" cy="461665"/>
          </a:xfrm>
          <a:prstGeom prst="rect">
            <a:avLst/>
          </a:prstGeom>
          <a:noFill/>
        </p:spPr>
        <p:txBody>
          <a:bodyPr wrap="square" rtlCol="0">
            <a:spAutoFit/>
          </a:bodyPr>
          <a:lstStyle/>
          <a:p>
            <a:r>
              <a:rPr lang="en-US" sz="2400" dirty="0" err="1" smtClean="0"/>
              <a:t>Zank</a:t>
            </a:r>
            <a:r>
              <a:rPr lang="en-US" sz="2400" dirty="0" smtClean="0"/>
              <a:t> et al. 2012:</a:t>
            </a:r>
            <a:endParaRPr lang="en-US" sz="2400" dirty="0"/>
          </a:p>
        </p:txBody>
      </p:sp>
      <p:pic>
        <p:nvPicPr>
          <p:cNvPr id="18" name="Picture 17" descr="Br-ukv-form.png"/>
          <p:cNvPicPr>
            <a:picLocks noChangeAspect="1"/>
          </p:cNvPicPr>
          <p:nvPr/>
        </p:nvPicPr>
        <p:blipFill>
          <a:blip r:embed="rId5" cstate="print"/>
          <a:stretch>
            <a:fillRect/>
          </a:stretch>
        </p:blipFill>
        <p:spPr>
          <a:xfrm>
            <a:off x="2057400" y="1600200"/>
            <a:ext cx="4676775" cy="619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9600"/>
            <a:ext cx="4568879" cy="646331"/>
          </a:xfrm>
          <a:prstGeom prst="rect">
            <a:avLst/>
          </a:prstGeom>
          <a:noFill/>
        </p:spPr>
        <p:txBody>
          <a:bodyPr wrap="none" rtlCol="0">
            <a:spAutoFit/>
          </a:bodyPr>
          <a:lstStyle/>
          <a:p>
            <a:r>
              <a:rPr lang="en-US" sz="3600" dirty="0" smtClean="0"/>
              <a:t>Correlation Function:</a:t>
            </a:r>
            <a:endParaRPr lang="en-US" sz="3600" dirty="0"/>
          </a:p>
        </p:txBody>
      </p:sp>
      <p:pic>
        <p:nvPicPr>
          <p:cNvPr id="3" name="Picture 2" descr="Formula-Br.png"/>
          <p:cNvPicPr>
            <a:picLocks noChangeAspect="1"/>
          </p:cNvPicPr>
          <p:nvPr/>
        </p:nvPicPr>
        <p:blipFill>
          <a:blip r:embed="rId2" cstate="print"/>
          <a:stretch>
            <a:fillRect/>
          </a:stretch>
        </p:blipFill>
        <p:spPr>
          <a:xfrm>
            <a:off x="1676400" y="1447800"/>
            <a:ext cx="5638800" cy="782023"/>
          </a:xfrm>
          <a:prstGeom prst="rect">
            <a:avLst/>
          </a:prstGeom>
        </p:spPr>
      </p:pic>
      <p:sp>
        <p:nvSpPr>
          <p:cNvPr id="7" name="TextBox 6"/>
          <p:cNvSpPr txBox="1"/>
          <p:nvPr/>
        </p:nvSpPr>
        <p:spPr>
          <a:xfrm>
            <a:off x="228600" y="2286000"/>
            <a:ext cx="8420895" cy="369332"/>
          </a:xfrm>
          <a:prstGeom prst="rect">
            <a:avLst/>
          </a:prstGeom>
          <a:noFill/>
        </p:spPr>
        <p:txBody>
          <a:bodyPr wrap="none" rtlCol="0">
            <a:spAutoFit/>
          </a:bodyPr>
          <a:lstStyle/>
          <a:p>
            <a:r>
              <a:rPr lang="en-US" dirty="0" smtClean="0"/>
              <a:t>Correlation function allows to estimate  a characteristic length by different ways:</a:t>
            </a:r>
            <a:endParaRPr lang="en-US" dirty="0"/>
          </a:p>
        </p:txBody>
      </p:sp>
      <p:sp>
        <p:nvSpPr>
          <p:cNvPr id="8" name="TextBox 7"/>
          <p:cNvSpPr txBox="1"/>
          <p:nvPr/>
        </p:nvSpPr>
        <p:spPr>
          <a:xfrm>
            <a:off x="533400" y="3124200"/>
            <a:ext cx="4586512" cy="369332"/>
          </a:xfrm>
          <a:prstGeom prst="rect">
            <a:avLst/>
          </a:prstGeom>
          <a:noFill/>
        </p:spPr>
        <p:txBody>
          <a:bodyPr wrap="none" rtlCol="0">
            <a:spAutoFit/>
          </a:bodyPr>
          <a:lstStyle/>
          <a:p>
            <a:r>
              <a:rPr lang="en-US" dirty="0" smtClean="0"/>
              <a:t>1.To determine the </a:t>
            </a:r>
            <a:r>
              <a:rPr lang="en-US" dirty="0" err="1" smtClean="0"/>
              <a:t>Batchelor</a:t>
            </a:r>
            <a:r>
              <a:rPr lang="en-US" dirty="0" smtClean="0"/>
              <a:t> integral scale:</a:t>
            </a:r>
            <a:endParaRPr lang="en-US" dirty="0"/>
          </a:p>
        </p:txBody>
      </p:sp>
      <p:pic>
        <p:nvPicPr>
          <p:cNvPr id="9" name="Picture 8" descr="Form-Batchelor-2.png"/>
          <p:cNvPicPr>
            <a:picLocks noChangeAspect="1"/>
          </p:cNvPicPr>
          <p:nvPr/>
        </p:nvPicPr>
        <p:blipFill>
          <a:blip r:embed="rId3" cstate="print"/>
          <a:stretch>
            <a:fillRect/>
          </a:stretch>
        </p:blipFill>
        <p:spPr>
          <a:xfrm>
            <a:off x="5334000" y="2895600"/>
            <a:ext cx="2352675" cy="885825"/>
          </a:xfrm>
          <a:prstGeom prst="rect">
            <a:avLst/>
          </a:prstGeom>
        </p:spPr>
      </p:pic>
      <p:sp>
        <p:nvSpPr>
          <p:cNvPr id="10" name="TextBox 9"/>
          <p:cNvSpPr txBox="1"/>
          <p:nvPr/>
        </p:nvSpPr>
        <p:spPr>
          <a:xfrm>
            <a:off x="533400" y="4648200"/>
            <a:ext cx="2924198" cy="369332"/>
          </a:xfrm>
          <a:prstGeom prst="rect">
            <a:avLst/>
          </a:prstGeom>
          <a:noFill/>
        </p:spPr>
        <p:txBody>
          <a:bodyPr wrap="none" rtlCol="0">
            <a:spAutoFit/>
          </a:bodyPr>
          <a:lstStyle/>
          <a:p>
            <a:r>
              <a:rPr lang="en-US" dirty="0" smtClean="0"/>
              <a:t>2.  From an exponential fit </a:t>
            </a:r>
            <a:endParaRPr lang="en-US" dirty="0"/>
          </a:p>
        </p:txBody>
      </p:sp>
      <p:pic>
        <p:nvPicPr>
          <p:cNvPr id="11" name="Picture 10" descr="Formula-Br-exp.png"/>
          <p:cNvPicPr>
            <a:picLocks noChangeAspect="1"/>
          </p:cNvPicPr>
          <p:nvPr/>
        </p:nvPicPr>
        <p:blipFill>
          <a:blip r:embed="rId4" cstate="print"/>
          <a:stretch>
            <a:fillRect/>
          </a:stretch>
        </p:blipFill>
        <p:spPr>
          <a:xfrm>
            <a:off x="3429000" y="4724400"/>
            <a:ext cx="2057400" cy="361950"/>
          </a:xfrm>
          <a:prstGeom prst="rect">
            <a:avLst/>
          </a:prstGeom>
        </p:spPr>
      </p:pic>
      <p:sp>
        <p:nvSpPr>
          <p:cNvPr id="13" name="TextBox 12"/>
          <p:cNvSpPr txBox="1"/>
          <p:nvPr/>
        </p:nvSpPr>
        <p:spPr>
          <a:xfrm>
            <a:off x="4114800" y="5105400"/>
            <a:ext cx="3805850" cy="369332"/>
          </a:xfrm>
          <a:prstGeom prst="rect">
            <a:avLst/>
          </a:prstGeom>
          <a:noFill/>
        </p:spPr>
        <p:txBody>
          <a:bodyPr wrap="none" rtlCol="0">
            <a:spAutoFit/>
          </a:bodyPr>
          <a:lstStyle/>
          <a:p>
            <a:r>
              <a:rPr lang="en-US" dirty="0" smtClean="0"/>
              <a:t>to calculate the correlation length </a:t>
            </a:r>
            <a:r>
              <a:rPr lang="el-GR" dirty="0" smtClean="0">
                <a:latin typeface="Times New Roman"/>
                <a:cs typeface="Times New Roman"/>
              </a:rPr>
              <a:t>ζ</a:t>
            </a:r>
            <a:r>
              <a:rPr lang="en-US" dirty="0" smtClean="0"/>
              <a:t> </a:t>
            </a:r>
            <a:endParaRPr lang="en-US" dirty="0"/>
          </a:p>
        </p:txBody>
      </p:sp>
      <p:sp>
        <p:nvSpPr>
          <p:cNvPr id="14" name="TextBox 13"/>
          <p:cNvSpPr txBox="1"/>
          <p:nvPr/>
        </p:nvSpPr>
        <p:spPr>
          <a:xfrm>
            <a:off x="609600" y="6019800"/>
            <a:ext cx="6763390" cy="369332"/>
          </a:xfrm>
          <a:prstGeom prst="rect">
            <a:avLst/>
          </a:prstGeom>
          <a:noFill/>
        </p:spPr>
        <p:txBody>
          <a:bodyPr wrap="none" rtlCol="0">
            <a:spAutoFit/>
          </a:bodyPr>
          <a:lstStyle/>
          <a:p>
            <a:r>
              <a:rPr lang="en-US" dirty="0" smtClean="0"/>
              <a:t>3. To calculate the e-folding scale L of  the correlation function.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1752600"/>
            <a:ext cx="8153400" cy="4800600"/>
            <a:chOff x="1295400" y="3048000"/>
            <a:chExt cx="5943600" cy="2971800"/>
          </a:xfrm>
        </p:grpSpPr>
        <p:sp>
          <p:nvSpPr>
            <p:cNvPr id="3" name="Rectangle 2"/>
            <p:cNvSpPr/>
            <p:nvPr/>
          </p:nvSpPr>
          <p:spPr>
            <a:xfrm>
              <a:off x="1295400" y="3048000"/>
              <a:ext cx="5943600" cy="2971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g5.png"/>
            <p:cNvPicPr>
              <a:picLocks noChangeAspect="1"/>
            </p:cNvPicPr>
            <p:nvPr/>
          </p:nvPicPr>
          <p:blipFill>
            <a:blip r:embed="rId2" cstate="print"/>
            <a:stretch>
              <a:fillRect/>
            </a:stretch>
          </p:blipFill>
          <p:spPr>
            <a:xfrm>
              <a:off x="1295400" y="3048000"/>
              <a:ext cx="5934075" cy="2962275"/>
            </a:xfrm>
            <a:prstGeom prst="rect">
              <a:avLst/>
            </a:prstGeom>
          </p:spPr>
        </p:pic>
      </p:grpSp>
      <p:sp>
        <p:nvSpPr>
          <p:cNvPr id="5" name="TextBox 4"/>
          <p:cNvSpPr txBox="1"/>
          <p:nvPr/>
        </p:nvSpPr>
        <p:spPr>
          <a:xfrm>
            <a:off x="762000" y="381000"/>
            <a:ext cx="7075976" cy="1200329"/>
          </a:xfrm>
          <a:prstGeom prst="rect">
            <a:avLst/>
          </a:prstGeom>
          <a:noFill/>
        </p:spPr>
        <p:txBody>
          <a:bodyPr wrap="none" rtlCol="0">
            <a:spAutoFit/>
          </a:bodyPr>
          <a:lstStyle/>
          <a:p>
            <a:r>
              <a:rPr lang="en-US" sz="3600" dirty="0" smtClean="0"/>
              <a:t>Calculated Correlation Functions </a:t>
            </a:r>
          </a:p>
          <a:p>
            <a:r>
              <a:rPr lang="en-US" sz="3600" dirty="0" smtClean="0"/>
              <a:t>of </a:t>
            </a:r>
            <a:r>
              <a:rPr lang="en-US" sz="3600" b="1" i="1" dirty="0" smtClean="0"/>
              <a:t>u</a:t>
            </a:r>
            <a:r>
              <a:rPr lang="en-US" sz="3600" b="1" i="1" baseline="30000" dirty="0" smtClean="0"/>
              <a:t>2</a:t>
            </a:r>
            <a:r>
              <a:rPr lang="en-US" sz="3600" dirty="0" smtClean="0"/>
              <a:t> structures</a:t>
            </a:r>
            <a:endParaRPr lang="en-US" sz="3600" dirty="0"/>
          </a:p>
        </p:txBody>
      </p:sp>
      <p:pic>
        <p:nvPicPr>
          <p:cNvPr id="7" name="Picture 6" descr="Form-lam-ukv.png"/>
          <p:cNvPicPr>
            <a:picLocks noChangeAspect="1"/>
          </p:cNvPicPr>
          <p:nvPr/>
        </p:nvPicPr>
        <p:blipFill>
          <a:blip r:embed="rId3" cstate="print"/>
          <a:stretch>
            <a:fillRect/>
          </a:stretch>
        </p:blipFill>
        <p:spPr>
          <a:xfrm>
            <a:off x="2971800" y="3810000"/>
            <a:ext cx="3524423" cy="895350"/>
          </a:xfrm>
          <a:prstGeom prst="rect">
            <a:avLst/>
          </a:prstGeom>
          <a:ln w="9525" cmpd="thickThin">
            <a:solidFill>
              <a:schemeClr val="tx1"/>
            </a:solidFill>
          </a:ln>
          <a:effectLst>
            <a:outerShdw blurRad="139700" dist="63500" dir="18000000" sx="101000" sy="101000" algn="ctr" rotWithShape="0">
              <a:schemeClr val="accent4">
                <a:lumMod val="75000"/>
                <a:alpha val="82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png"/>
          <p:cNvPicPr>
            <a:picLocks noChangeAspect="1"/>
          </p:cNvPicPr>
          <p:nvPr/>
        </p:nvPicPr>
        <p:blipFill>
          <a:blip r:embed="rId2" cstate="print"/>
          <a:stretch>
            <a:fillRect/>
          </a:stretch>
        </p:blipFill>
        <p:spPr>
          <a:xfrm>
            <a:off x="104775" y="161925"/>
            <a:ext cx="8934450" cy="6534150"/>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25803</TotalTime>
  <Words>716</Words>
  <Application>Microsoft Office PowerPoint</Application>
  <PresentationFormat>On-screen Show (4:3)</PresentationFormat>
  <Paragraphs>70</Paragraphs>
  <Slides>16</Slides>
  <Notes>6</Notes>
  <HiddenSlides>1</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Correlation Length of Energy  at the Base of Coronal Holes</vt:lpstr>
      <vt:lpstr>Photospheric motions are immediately transferred into the chromosphere and corona</vt:lpstr>
      <vt:lpstr>Slide 3</vt:lpstr>
      <vt:lpstr>Slide 4</vt:lpstr>
      <vt:lpstr>Slide 5</vt:lpstr>
      <vt:lpstr>Slide 6</vt:lpstr>
      <vt:lpstr>Slide 7</vt:lpstr>
      <vt:lpstr>Slide 8</vt:lpstr>
      <vt:lpstr>Slide 9</vt:lpstr>
      <vt:lpstr>Slide 10</vt:lpstr>
      <vt:lpstr>Slide 11</vt:lpstr>
      <vt:lpstr>Slide 12</vt:lpstr>
      <vt:lpstr>Slide 13</vt:lpstr>
      <vt:lpstr>Magnetic and Kinetic Power Specra  at the Base of Coronal Holes</vt:lpstr>
      <vt:lpstr>Slide 15</vt:lpstr>
      <vt:lpstr>Slide 16</vt:lpstr>
    </vt:vector>
  </TitlesOfParts>
  <Company>New Jersey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Fractal Multi-scale nature of solar/stellar magnetic fields</dc:title>
  <dc:creator>avi</dc:creator>
  <cp:lastModifiedBy>avi</cp:lastModifiedBy>
  <cp:revision>811</cp:revision>
  <dcterms:created xsi:type="dcterms:W3CDTF">2012-08-03T19:57:14Z</dcterms:created>
  <dcterms:modified xsi:type="dcterms:W3CDTF">2013-06-10T17:42:01Z</dcterms:modified>
</cp:coreProperties>
</file>