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1" r:id="rId4"/>
    <p:sldId id="257" r:id="rId5"/>
    <p:sldId id="262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6DDD-7B85-4CF7-8016-6AEED1A6E87F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D4BE-7EC5-40D8-B9E8-C199F5585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31D6-3EF0-4C22-AABA-70EBABE21132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5C60-5ACA-4F95-A3C3-57588AE8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524F-9347-4143-98E5-E069AB68DCFE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7A54-5067-49A5-8FF4-CC3B94BA9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8F8A-AD3E-4A00-BBBC-44F72D951B07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3A92-A837-49CB-B53F-9D2A1931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762A-E5CC-437D-BC98-003B36D53D9E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9A95-297A-4207-A41C-9141B542F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3BC8-1C15-45E8-8AA8-EA2A65BB7C8F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733F1-1197-4712-A827-537B1A3DD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AB5B-E2EC-41D4-A055-553D62713B1D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0EED-16CC-4513-A87A-5A07E291E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3AA2-C46A-4989-A091-853062D2DB71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63AB-B221-41C3-8505-AF09458C7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9485-3D91-44D1-AACC-8206C37850B7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BB44-8FF2-4E14-889F-0E3ECD7E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991E-217C-4BB5-B5A2-B04E3E65EA82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B3C9-66CA-4521-B1B1-1EC67F03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8718-CB60-4D1A-AE4B-9FBAB54ACDED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A83F-5C23-44C1-9B62-E495F19DF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097EF-0A0D-4439-82BA-2E72E21EC51C}" type="datetimeFigureOut">
              <a:rPr lang="en-US"/>
              <a:pPr>
                <a:defRPr/>
              </a:pPr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DC7D92-00EF-4BD6-800D-10144A30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Session A Wrap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ulupa_maine_stereo_Page_08.jpg"/>
          <p:cNvPicPr>
            <a:picLocks noChangeAspect="1"/>
          </p:cNvPicPr>
          <p:nvPr/>
        </p:nvPicPr>
        <p:blipFill>
          <a:blip r:embed="rId2"/>
          <a:srcRect t="10780" r="50983" b="3200"/>
          <a:stretch>
            <a:fillRect/>
          </a:stretch>
        </p:blipFill>
        <p:spPr bwMode="auto">
          <a:xfrm>
            <a:off x="4838700" y="1223963"/>
            <a:ext cx="4094163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111250" y="295275"/>
            <a:ext cx="68786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Electron Reflected from Bow Shock</a:t>
            </a:r>
          </a:p>
          <a:p>
            <a:pPr algn="ctr"/>
            <a:r>
              <a:rPr lang="en-US">
                <a:latin typeface="Calibri" pitchFamily="34" charset="0"/>
              </a:rPr>
              <a:t>M. Pulupa</a:t>
            </a: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196850" y="1157288"/>
            <a:ext cx="46418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Energetic reflected electrons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observed upstream of the Earth’s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bow shock.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What happens to fast Fermi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theory when the electrons have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energies of tens of keV and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therefore are nonadiabatic?</a:t>
            </a:r>
          </a:p>
          <a:p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What are the effects of solar wind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density fluctuations?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How can we measure shock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parameters when we are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tens of Re or more upstream?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Kasper_Ahe_solar_cycl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3375"/>
            <a:ext cx="6553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503613" y="182563"/>
            <a:ext cx="26701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He Abundance</a:t>
            </a:r>
          </a:p>
          <a:p>
            <a:pPr algn="ctr"/>
            <a:r>
              <a:rPr lang="en-US">
                <a:latin typeface="Calibri" pitchFamily="34" charset="0"/>
              </a:rPr>
              <a:t>J. Kasper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1044575"/>
            <a:ext cx="4241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Helium abundance variation over the solar cycle, latitude and with solar wind speed</a:t>
            </a:r>
          </a:p>
          <a:p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Slow solar wind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appears to be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depleted in helium</a:t>
            </a:r>
          </a:p>
          <a:p>
            <a:pPr lvl="1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Less speed ordering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at solar maximum</a:t>
            </a:r>
          </a:p>
          <a:p>
            <a:pPr lvl="1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6 month periodicity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with heliographic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latitude</a:t>
            </a:r>
          </a:p>
          <a:p>
            <a:pPr lvl="1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Loss of He during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past few years.</a:t>
            </a:r>
          </a:p>
          <a:p>
            <a:pPr lvl="1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Do other species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follow this trend?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0" y="1141413"/>
            <a:ext cx="4732338" cy="5265737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smtClean="0"/>
              <a:t>Sunspot number and helium density track remarkably close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Photospheric abundances reported in literature change over time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Ratios of solar maximum to solar minimum values of elemental abundances (X/H) do not show a mass or mass per charge preference.  </a:t>
            </a:r>
          </a:p>
        </p:txBody>
      </p:sp>
      <p:pic>
        <p:nvPicPr>
          <p:cNvPr id="1536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0"/>
            <a:ext cx="331946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2492375"/>
            <a:ext cx="40401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103313" y="182563"/>
            <a:ext cx="39195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Abundance Variations</a:t>
            </a:r>
          </a:p>
          <a:p>
            <a:pPr algn="ctr"/>
            <a:r>
              <a:rPr lang="en-US">
                <a:latin typeface="Calibri" pitchFamily="34" charset="0"/>
              </a:rPr>
              <a:t>F. Ipavich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38" y="2054225"/>
            <a:ext cx="4572000" cy="3355975"/>
          </a:xfrm>
        </p:spPr>
        <p:txBody>
          <a:bodyPr rtlCol="0">
            <a:normAutofit/>
          </a:bodyPr>
          <a:lstStyle/>
          <a:p>
            <a:pPr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Ordering of solar wind parameters by </a:t>
            </a:r>
            <a:r>
              <a:rPr lang="en-US" dirty="0" err="1" smtClean="0"/>
              <a:t>collisional</a:t>
            </a:r>
            <a:r>
              <a:rPr lang="en-US" dirty="0" smtClean="0"/>
              <a:t> age (kinetic temperatures of protons and alphas, differential flow)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4" name="Picture 3" descr="C:\Users\Justin Kasper\Documents\Proposals\roses\2009\SHP\fig2_cage.png"/>
          <p:cNvPicPr>
            <a:picLocks noChangeAspect="1"/>
          </p:cNvPicPr>
          <p:nvPr/>
        </p:nvPicPr>
        <p:blipFill>
          <a:blip r:embed="rId2"/>
          <a:srcRect l="13448" t="11392" r="9335" b="9241"/>
          <a:stretch>
            <a:fillRect/>
          </a:stretch>
        </p:blipFill>
        <p:spPr bwMode="auto">
          <a:xfrm>
            <a:off x="5410200" y="1676400"/>
            <a:ext cx="36576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095500" y="295275"/>
            <a:ext cx="5303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Collisional Age of Solar Wind</a:t>
            </a:r>
          </a:p>
          <a:p>
            <a:pPr algn="ctr"/>
            <a:r>
              <a:rPr lang="en-US">
                <a:latin typeface="Calibri" pitchFamily="34" charset="0"/>
              </a:rPr>
              <a:t>J. Kasper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292350"/>
            <a:ext cx="70183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95500" y="295275"/>
            <a:ext cx="5303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Heating of the Solar Wind</a:t>
            </a:r>
          </a:p>
          <a:p>
            <a:pPr algn="ctr"/>
            <a:r>
              <a:rPr lang="en-US">
                <a:latin typeface="Calibri" pitchFamily="34" charset="0"/>
              </a:rPr>
              <a:t>J. Kasper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96850" y="1603375"/>
            <a:ext cx="68373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Heating of ions is limited by the mirror instability vs. the cyclotron instability. </a:t>
            </a:r>
          </a:p>
          <a:p>
            <a:pPr lvl="2"/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While heating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perpendicular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to the magnetic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field is better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understood, a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parallel heating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mechanism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is needed.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563" y="1157288"/>
            <a:ext cx="3692526" cy="5514975"/>
          </a:xfrm>
        </p:spPr>
        <p:txBody>
          <a:bodyPr rtlCol="0">
            <a:normAutofit fontScale="92500" lnSpcReduction="20000"/>
          </a:bodyPr>
          <a:lstStyle/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High resolution data shows shocks actually have a lot of structure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lower </a:t>
            </a:r>
            <a:r>
              <a:rPr lang="en-US" dirty="0"/>
              <a:t>hybrid waves with periods on the order of a </a:t>
            </a:r>
            <a:r>
              <a:rPr lang="en-US" dirty="0" smtClean="0"/>
              <a:t>second</a:t>
            </a:r>
            <a:r>
              <a:rPr lang="en-US" dirty="0"/>
              <a:t> </a:t>
            </a:r>
            <a:r>
              <a:rPr lang="en-US" dirty="0" smtClean="0"/>
              <a:t>couple </a:t>
            </a:r>
            <a:r>
              <a:rPr lang="en-US" dirty="0"/>
              <a:t>to whistler waves.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On </a:t>
            </a:r>
            <a:r>
              <a:rPr lang="en-US" dirty="0"/>
              <a:t>higher scales, there are ion acoustic </a:t>
            </a:r>
            <a:r>
              <a:rPr lang="en-US" dirty="0" smtClean="0"/>
              <a:t>waves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/>
              <a:t>Comparison of ACE and Wind electron distributions. (Gosling, Wilson)</a:t>
            </a:r>
            <a:r>
              <a:rPr lang="en-US" dirty="0"/>
              <a:t> </a:t>
            </a:r>
          </a:p>
        </p:txBody>
      </p:sp>
      <p:pic>
        <p:nvPicPr>
          <p:cNvPr id="18434" name="Picture 1" descr="MFI_3s-vs-HTR_102497_111740-1118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2525" y="1417638"/>
            <a:ext cx="5451475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2095500" y="295275"/>
            <a:ext cx="5303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Wave Modes at IP Shocks</a:t>
            </a:r>
          </a:p>
          <a:p>
            <a:pPr algn="ctr"/>
            <a:r>
              <a:rPr lang="en-US">
                <a:latin typeface="Calibri" pitchFamily="34" charset="0"/>
              </a:rPr>
              <a:t>L. Wilson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-390525" y="1674813"/>
            <a:ext cx="4381500" cy="4110037"/>
          </a:xfrm>
        </p:spPr>
        <p:txBody>
          <a:bodyPr/>
          <a:lstStyle/>
          <a:p>
            <a:pPr lvl="1">
              <a:spcBef>
                <a:spcPct val="0"/>
              </a:spcBef>
              <a:buFontTx/>
              <a:buChar char="-"/>
            </a:pPr>
            <a:r>
              <a:rPr lang="en-US" sz="2400" smtClean="0"/>
              <a:t>Why are there so few upstream proton excited wave events?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sz="2400" smtClean="0"/>
          </a:p>
          <a:p>
            <a:pPr lvl="1">
              <a:spcBef>
                <a:spcPct val="0"/>
              </a:spcBef>
            </a:pPr>
            <a:r>
              <a:rPr lang="en-US" sz="2400" smtClean="0"/>
              <a:t>What is the relationship between shock properties and the existence of upstream waves?</a:t>
            </a:r>
          </a:p>
          <a:p>
            <a:pPr lvl="1">
              <a:spcBef>
                <a:spcPct val="0"/>
              </a:spcBef>
            </a:pPr>
            <a:endParaRPr lang="en-US" sz="2400" smtClean="0"/>
          </a:p>
          <a:p>
            <a:pPr lvl="1">
              <a:spcBef>
                <a:spcPct val="0"/>
              </a:spcBef>
            </a:pPr>
            <a:r>
              <a:rPr lang="en-US" sz="2400" smtClean="0"/>
              <a:t>Add Wind data to current ACE study (Desai, Szabo)</a:t>
            </a:r>
          </a:p>
          <a:p>
            <a:pPr lvl="1">
              <a:spcBef>
                <a:spcPct val="0"/>
              </a:spcBef>
            </a:pPr>
            <a:endParaRPr lang="en-US" sz="2400" smtClean="0"/>
          </a:p>
          <a:p>
            <a:pPr>
              <a:spcBef>
                <a:spcPct val="0"/>
              </a:spcBef>
            </a:pPr>
            <a:endParaRPr lang="en-US" sz="2800" smtClean="0"/>
          </a:p>
        </p:txBody>
      </p:sp>
      <p:pic>
        <p:nvPicPr>
          <p:cNvPr id="19458" name="Picture 6" descr="Macintosh:Users:mihirdes:Desktop:Work in Progress:2009 Meetings:Fall AGU:Talk_upload:TA006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1373188"/>
            <a:ext cx="49942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800225" y="184150"/>
            <a:ext cx="59658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Acceleration of Particles at Shocks</a:t>
            </a:r>
          </a:p>
          <a:p>
            <a:pPr algn="ctr"/>
            <a:r>
              <a:rPr lang="en-US">
                <a:latin typeface="Calibri" pitchFamily="34" charset="0"/>
              </a:rPr>
              <a:t>M. Desai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-203200" y="1435100"/>
            <a:ext cx="5665788" cy="6002338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sz="2400" smtClean="0"/>
              <a:t>Fitted individually the core and halo component of electron distribution measured by Wind.</a:t>
            </a:r>
          </a:p>
          <a:p>
            <a:pPr lvl="1">
              <a:spcBef>
                <a:spcPct val="0"/>
              </a:spcBef>
            </a:pPr>
            <a:endParaRPr lang="en-US" sz="2400" smtClean="0"/>
          </a:p>
          <a:p>
            <a:pPr lvl="1">
              <a:spcBef>
                <a:spcPct val="0"/>
              </a:spcBef>
            </a:pPr>
            <a:r>
              <a:rPr lang="en-US" sz="2400" smtClean="0"/>
              <a:t>Subtracted core and halo from measured distribution to obtain strahl.</a:t>
            </a:r>
          </a:p>
          <a:p>
            <a:pPr lvl="1">
              <a:spcBef>
                <a:spcPct val="0"/>
              </a:spcBef>
            </a:pPr>
            <a:endParaRPr lang="en-US" sz="2400" smtClean="0"/>
          </a:p>
          <a:p>
            <a:pPr lvl="1">
              <a:spcBef>
                <a:spcPct val="0"/>
              </a:spcBef>
            </a:pPr>
            <a:r>
              <a:rPr lang="en-US" sz="2400" smtClean="0"/>
              <a:t>Variability in angular width of strahl. Why?</a:t>
            </a:r>
          </a:p>
          <a:p>
            <a:pPr lvl="1">
              <a:spcBef>
                <a:spcPct val="0"/>
              </a:spcBef>
            </a:pPr>
            <a:endParaRPr lang="en-US" sz="2400" smtClean="0"/>
          </a:p>
          <a:p>
            <a:pPr lvl="1">
              <a:spcBef>
                <a:spcPct val="0"/>
              </a:spcBef>
            </a:pPr>
            <a:r>
              <a:rPr lang="en-US" sz="2400" smtClean="0"/>
              <a:t>Will process much larger event base.</a:t>
            </a:r>
          </a:p>
          <a:p>
            <a:pPr lvl="1">
              <a:spcBef>
                <a:spcPct val="0"/>
              </a:spcBef>
            </a:pPr>
            <a:endParaRPr lang="en-US" sz="2400" smtClean="0"/>
          </a:p>
        </p:txBody>
      </p:sp>
      <p:pic>
        <p:nvPicPr>
          <p:cNvPr id="20482" name="Picture 7" descr="2d_strahl_vl1b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850900"/>
            <a:ext cx="31972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2d_strahl_vr2b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3627438"/>
            <a:ext cx="324008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095500" y="295275"/>
            <a:ext cx="5303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Electron Strahl</a:t>
            </a:r>
          </a:p>
          <a:p>
            <a:pPr algn="ctr"/>
            <a:r>
              <a:rPr lang="en-US">
                <a:latin typeface="Calibri" pitchFamily="34" charset="0"/>
              </a:rPr>
              <a:t>C. Salem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975" y="1143000"/>
            <a:ext cx="4572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095500" y="295275"/>
            <a:ext cx="5303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Electron Distribution</a:t>
            </a:r>
          </a:p>
          <a:p>
            <a:pPr algn="ctr"/>
            <a:r>
              <a:rPr lang="en-US">
                <a:latin typeface="Calibri" pitchFamily="34" charset="0"/>
              </a:rPr>
              <a:t>L. Wang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20700" y="1617663"/>
            <a:ext cx="42179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Electron velocity distribution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function constructed using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 combined Wind and STEREO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 data.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Super-halo electrons rarely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shows a v</a:t>
            </a:r>
            <a:r>
              <a:rPr lang="en-US" sz="2400" baseline="30000">
                <a:latin typeface="Calibri" pitchFamily="34" charset="0"/>
              </a:rPr>
              <a:t>-5</a:t>
            </a:r>
            <a:r>
              <a:rPr lang="en-US" sz="2400">
                <a:latin typeface="Calibri" pitchFamily="34" charset="0"/>
              </a:rPr>
              <a:t> spectrum. Why?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Equilibrium between electrons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   and Langmuir waves?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374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Session A Wrap Up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A Wrap Up</dc:title>
  <dc:creator>Sue Lepri</dc:creator>
  <cp:lastModifiedBy>echollet</cp:lastModifiedBy>
  <cp:revision>21</cp:revision>
  <dcterms:created xsi:type="dcterms:W3CDTF">2010-06-10T03:31:31Z</dcterms:created>
  <dcterms:modified xsi:type="dcterms:W3CDTF">2010-06-10T16:08:53Z</dcterms:modified>
</cp:coreProperties>
</file>